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sldIdLst>
    <p:sldId id="256" r:id="rId2"/>
    <p:sldId id="430" r:id="rId3"/>
    <p:sldId id="369" r:id="rId4"/>
    <p:sldId id="342" r:id="rId5"/>
    <p:sldId id="407" r:id="rId6"/>
    <p:sldId id="370" r:id="rId7"/>
    <p:sldId id="371" r:id="rId8"/>
    <p:sldId id="372" r:id="rId9"/>
    <p:sldId id="308" r:id="rId10"/>
    <p:sldId id="267" r:id="rId11"/>
    <p:sldId id="431" r:id="rId12"/>
    <p:sldId id="408" r:id="rId13"/>
    <p:sldId id="354" r:id="rId14"/>
    <p:sldId id="348" r:id="rId15"/>
    <p:sldId id="414" r:id="rId16"/>
    <p:sldId id="297" r:id="rId17"/>
    <p:sldId id="357" r:id="rId18"/>
    <p:sldId id="347" r:id="rId19"/>
    <p:sldId id="385" r:id="rId20"/>
    <p:sldId id="387" r:id="rId21"/>
    <p:sldId id="319" r:id="rId22"/>
    <p:sldId id="346" r:id="rId23"/>
    <p:sldId id="314" r:id="rId24"/>
    <p:sldId id="415" r:id="rId25"/>
    <p:sldId id="406" r:id="rId26"/>
    <p:sldId id="355" r:id="rId27"/>
    <p:sldId id="280" r:id="rId28"/>
    <p:sldId id="405" r:id="rId29"/>
    <p:sldId id="373" r:id="rId30"/>
    <p:sldId id="428" r:id="rId31"/>
    <p:sldId id="399" r:id="rId32"/>
    <p:sldId id="315" r:id="rId33"/>
    <p:sldId id="312" r:id="rId34"/>
    <p:sldId id="350" r:id="rId35"/>
    <p:sldId id="332" r:id="rId36"/>
    <p:sldId id="331" r:id="rId37"/>
    <p:sldId id="344" r:id="rId38"/>
    <p:sldId id="356" r:id="rId39"/>
    <p:sldId id="366" r:id="rId40"/>
    <p:sldId id="400" r:id="rId41"/>
    <p:sldId id="401" r:id="rId42"/>
    <p:sldId id="403" r:id="rId43"/>
    <p:sldId id="393" r:id="rId44"/>
    <p:sldId id="394" r:id="rId45"/>
    <p:sldId id="365" r:id="rId46"/>
    <p:sldId id="404" r:id="rId47"/>
    <p:sldId id="416" r:id="rId48"/>
    <p:sldId id="417" r:id="rId49"/>
    <p:sldId id="419" r:id="rId50"/>
    <p:sldId id="420" r:id="rId51"/>
    <p:sldId id="421" r:id="rId52"/>
    <p:sldId id="422" r:id="rId53"/>
    <p:sldId id="410" r:id="rId54"/>
    <p:sldId id="411" r:id="rId55"/>
    <p:sldId id="258" r:id="rId56"/>
    <p:sldId id="432" r:id="rId57"/>
    <p:sldId id="429" r:id="rId5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2CC"/>
    <a:srgbClr val="2C4E8C"/>
    <a:srgbClr val="212765"/>
    <a:srgbClr val="002BB4"/>
    <a:srgbClr val="9DC3E6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5914" autoAdjust="0"/>
  </p:normalViewPr>
  <p:slideViewPr>
    <p:cSldViewPr snapToGrid="0">
      <p:cViewPr varScale="1">
        <p:scale>
          <a:sx n="140" d="100"/>
          <a:sy n="140" d="100"/>
        </p:scale>
        <p:origin x="9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2AD7F3-2861-48AC-91ED-4EC3C79B503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6BC0F4B-9A9B-4973-91EC-EF7F6F2C2977}">
      <dgm:prSet custT="1"/>
      <dgm:spPr>
        <a:solidFill>
          <a:srgbClr val="212765"/>
        </a:solidFill>
      </dgm:spPr>
      <dgm:t>
        <a:bodyPr/>
        <a:lstStyle/>
        <a:p>
          <a:r>
            <a:rPr lang="zh-TW" altLang="en-US" sz="2800" dirty="0"/>
            <a:t>成果標準化、歷程個別化</a:t>
          </a:r>
        </a:p>
      </dgm:t>
    </dgm:pt>
    <dgm:pt modelId="{DB2B9187-DE9E-4D15-B496-86796C6B43A9}" type="parTrans" cxnId="{CA2F84B3-3BC6-4BE0-B81E-80FBB7E0E864}">
      <dgm:prSet/>
      <dgm:spPr/>
      <dgm:t>
        <a:bodyPr/>
        <a:lstStyle/>
        <a:p>
          <a:endParaRPr lang="zh-TW" altLang="en-US"/>
        </a:p>
      </dgm:t>
    </dgm:pt>
    <dgm:pt modelId="{D451FC9F-1352-474F-8333-1AAC603B60F5}" type="sibTrans" cxnId="{CA2F84B3-3BC6-4BE0-B81E-80FBB7E0E86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BA812F3A-7DAC-481E-AB20-2B0F8829970E}">
      <dgm:prSet/>
      <dgm:spPr>
        <a:solidFill>
          <a:srgbClr val="212765"/>
        </a:solidFill>
      </dgm:spPr>
      <dgm:t>
        <a:bodyPr/>
        <a:lstStyle/>
        <a:p>
          <a:r>
            <a:rPr lang="zh-TW" dirty="0"/>
            <a:t>知識與實務經驗整合</a:t>
          </a:r>
        </a:p>
      </dgm:t>
    </dgm:pt>
    <dgm:pt modelId="{26A045B4-A928-4BC1-999E-B9A171B50153}" type="parTrans" cxnId="{701481B5-9CC3-4A51-802F-08EF142D22CF}">
      <dgm:prSet/>
      <dgm:spPr/>
      <dgm:t>
        <a:bodyPr/>
        <a:lstStyle/>
        <a:p>
          <a:endParaRPr lang="zh-TW" altLang="en-US"/>
        </a:p>
      </dgm:t>
    </dgm:pt>
    <dgm:pt modelId="{D34B35EE-0356-4A34-92CA-5B08DBF892BC}" type="sibTrans" cxnId="{701481B5-9CC3-4A51-802F-08EF142D22C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067F1555-0E57-4C18-88C2-114D68E582B3}">
      <dgm:prSet/>
      <dgm:spPr>
        <a:solidFill>
          <a:srgbClr val="212765"/>
        </a:solidFill>
      </dgm:spPr>
      <dgm:t>
        <a:bodyPr/>
        <a:lstStyle/>
        <a:p>
          <a:r>
            <a:rPr lang="zh-TW" dirty="0"/>
            <a:t>自我學習與成長</a:t>
          </a:r>
        </a:p>
      </dgm:t>
    </dgm:pt>
    <dgm:pt modelId="{B80D34A6-5916-4E16-8FB8-99D8A0BC125D}" type="parTrans" cxnId="{5D39587C-32E8-4B22-BC3F-0EDDE26D6875}">
      <dgm:prSet/>
      <dgm:spPr/>
      <dgm:t>
        <a:bodyPr/>
        <a:lstStyle/>
        <a:p>
          <a:endParaRPr lang="zh-TW" altLang="en-US"/>
        </a:p>
      </dgm:t>
    </dgm:pt>
    <dgm:pt modelId="{C9A2E430-2BD0-41BE-8524-AB0909DEE62A}" type="sibTrans" cxnId="{5D39587C-32E8-4B22-BC3F-0EDDE26D6875}">
      <dgm:prSet/>
      <dgm:spPr/>
      <dgm:t>
        <a:bodyPr/>
        <a:lstStyle/>
        <a:p>
          <a:endParaRPr lang="zh-TW" altLang="en-US"/>
        </a:p>
      </dgm:t>
    </dgm:pt>
    <dgm:pt modelId="{B1F05554-05A3-4D22-92D0-2B2A2B4B6325}" type="pres">
      <dgm:prSet presAssocID="{232AD7F3-2861-48AC-91ED-4EC3C79B503B}" presName="Name0" presStyleCnt="0">
        <dgm:presLayoutVars>
          <dgm:dir/>
          <dgm:resizeHandles val="exact"/>
        </dgm:presLayoutVars>
      </dgm:prSet>
      <dgm:spPr/>
    </dgm:pt>
    <dgm:pt modelId="{268B8A20-CA30-4EAB-8F05-358AB91A4C79}" type="pres">
      <dgm:prSet presAssocID="{E6BC0F4B-9A9B-4973-91EC-EF7F6F2C2977}" presName="node" presStyleLbl="node1" presStyleIdx="0" presStyleCnt="3" custScaleX="114399">
        <dgm:presLayoutVars>
          <dgm:bulletEnabled val="1"/>
        </dgm:presLayoutVars>
      </dgm:prSet>
      <dgm:spPr/>
    </dgm:pt>
    <dgm:pt modelId="{F9E808F0-A33C-4286-A0F3-3DD85EE69CEF}" type="pres">
      <dgm:prSet presAssocID="{D451FC9F-1352-474F-8333-1AAC603B60F5}" presName="sibTrans" presStyleLbl="sibTrans2D1" presStyleIdx="0" presStyleCnt="2"/>
      <dgm:spPr/>
    </dgm:pt>
    <dgm:pt modelId="{A8624F2B-6A8A-4727-8562-631ED74ADAA7}" type="pres">
      <dgm:prSet presAssocID="{D451FC9F-1352-474F-8333-1AAC603B60F5}" presName="connectorText" presStyleLbl="sibTrans2D1" presStyleIdx="0" presStyleCnt="2"/>
      <dgm:spPr/>
    </dgm:pt>
    <dgm:pt modelId="{AE82FABE-9BF8-41AC-92A3-0E982C6C1C8A}" type="pres">
      <dgm:prSet presAssocID="{BA812F3A-7DAC-481E-AB20-2B0F8829970E}" presName="node" presStyleLbl="node1" presStyleIdx="1" presStyleCnt="3">
        <dgm:presLayoutVars>
          <dgm:bulletEnabled val="1"/>
        </dgm:presLayoutVars>
      </dgm:prSet>
      <dgm:spPr/>
    </dgm:pt>
    <dgm:pt modelId="{DE5C6D8C-4A19-4C49-B9D6-5466B9BB2055}" type="pres">
      <dgm:prSet presAssocID="{D34B35EE-0356-4A34-92CA-5B08DBF892BC}" presName="sibTrans" presStyleLbl="sibTrans2D1" presStyleIdx="1" presStyleCnt="2"/>
      <dgm:spPr/>
    </dgm:pt>
    <dgm:pt modelId="{0614E648-7D6C-47E2-81BC-12641394C8B6}" type="pres">
      <dgm:prSet presAssocID="{D34B35EE-0356-4A34-92CA-5B08DBF892BC}" presName="connectorText" presStyleLbl="sibTrans2D1" presStyleIdx="1" presStyleCnt="2"/>
      <dgm:spPr/>
    </dgm:pt>
    <dgm:pt modelId="{389E3882-2FF4-4E0B-9D7C-E022A41814C5}" type="pres">
      <dgm:prSet presAssocID="{067F1555-0E57-4C18-88C2-114D68E582B3}" presName="node" presStyleLbl="node1" presStyleIdx="2" presStyleCnt="3">
        <dgm:presLayoutVars>
          <dgm:bulletEnabled val="1"/>
        </dgm:presLayoutVars>
      </dgm:prSet>
      <dgm:spPr/>
    </dgm:pt>
  </dgm:ptLst>
  <dgm:cxnLst>
    <dgm:cxn modelId="{8E19165D-2CB6-4ADC-9FDD-7171330F99DF}" type="presOf" srcId="{E6BC0F4B-9A9B-4973-91EC-EF7F6F2C2977}" destId="{268B8A20-CA30-4EAB-8F05-358AB91A4C79}" srcOrd="0" destOrd="0" presId="urn:microsoft.com/office/officeart/2005/8/layout/process1"/>
    <dgm:cxn modelId="{19EA2E77-F69C-4831-A687-74AF06F40393}" type="presOf" srcId="{BA812F3A-7DAC-481E-AB20-2B0F8829970E}" destId="{AE82FABE-9BF8-41AC-92A3-0E982C6C1C8A}" srcOrd="0" destOrd="0" presId="urn:microsoft.com/office/officeart/2005/8/layout/process1"/>
    <dgm:cxn modelId="{5D39587C-32E8-4B22-BC3F-0EDDE26D6875}" srcId="{232AD7F3-2861-48AC-91ED-4EC3C79B503B}" destId="{067F1555-0E57-4C18-88C2-114D68E582B3}" srcOrd="2" destOrd="0" parTransId="{B80D34A6-5916-4E16-8FB8-99D8A0BC125D}" sibTransId="{C9A2E430-2BD0-41BE-8524-AB0909DEE62A}"/>
    <dgm:cxn modelId="{6B93777E-2349-4069-B4E8-333DA3513888}" type="presOf" srcId="{232AD7F3-2861-48AC-91ED-4EC3C79B503B}" destId="{B1F05554-05A3-4D22-92D0-2B2A2B4B6325}" srcOrd="0" destOrd="0" presId="urn:microsoft.com/office/officeart/2005/8/layout/process1"/>
    <dgm:cxn modelId="{46D02BA9-5C1F-41E6-AD25-4F2351640FF2}" type="presOf" srcId="{067F1555-0E57-4C18-88C2-114D68E582B3}" destId="{389E3882-2FF4-4E0B-9D7C-E022A41814C5}" srcOrd="0" destOrd="0" presId="urn:microsoft.com/office/officeart/2005/8/layout/process1"/>
    <dgm:cxn modelId="{CA2F84B3-3BC6-4BE0-B81E-80FBB7E0E864}" srcId="{232AD7F3-2861-48AC-91ED-4EC3C79B503B}" destId="{E6BC0F4B-9A9B-4973-91EC-EF7F6F2C2977}" srcOrd="0" destOrd="0" parTransId="{DB2B9187-DE9E-4D15-B496-86796C6B43A9}" sibTransId="{D451FC9F-1352-474F-8333-1AAC603B60F5}"/>
    <dgm:cxn modelId="{701481B5-9CC3-4A51-802F-08EF142D22CF}" srcId="{232AD7F3-2861-48AC-91ED-4EC3C79B503B}" destId="{BA812F3A-7DAC-481E-AB20-2B0F8829970E}" srcOrd="1" destOrd="0" parTransId="{26A045B4-A928-4BC1-999E-B9A171B50153}" sibTransId="{D34B35EE-0356-4A34-92CA-5B08DBF892BC}"/>
    <dgm:cxn modelId="{D3792FC6-122D-43C8-9AD3-AB764B0FD3AC}" type="presOf" srcId="{D34B35EE-0356-4A34-92CA-5B08DBF892BC}" destId="{DE5C6D8C-4A19-4C49-B9D6-5466B9BB2055}" srcOrd="0" destOrd="0" presId="urn:microsoft.com/office/officeart/2005/8/layout/process1"/>
    <dgm:cxn modelId="{0FC125C8-B8DF-45DF-B82C-F250ED3A47D9}" type="presOf" srcId="{D451FC9F-1352-474F-8333-1AAC603B60F5}" destId="{F9E808F0-A33C-4286-A0F3-3DD85EE69CEF}" srcOrd="0" destOrd="0" presId="urn:microsoft.com/office/officeart/2005/8/layout/process1"/>
    <dgm:cxn modelId="{DFDD35E5-A3D2-4B6D-A86C-BC5040831B74}" type="presOf" srcId="{D451FC9F-1352-474F-8333-1AAC603B60F5}" destId="{A8624F2B-6A8A-4727-8562-631ED74ADAA7}" srcOrd="1" destOrd="0" presId="urn:microsoft.com/office/officeart/2005/8/layout/process1"/>
    <dgm:cxn modelId="{8BC1F6F0-A228-41B1-BBF6-7B4FA1B06E79}" type="presOf" srcId="{D34B35EE-0356-4A34-92CA-5B08DBF892BC}" destId="{0614E648-7D6C-47E2-81BC-12641394C8B6}" srcOrd="1" destOrd="0" presId="urn:microsoft.com/office/officeart/2005/8/layout/process1"/>
    <dgm:cxn modelId="{6123B153-C954-412B-A32E-F1C78BD58490}" type="presParOf" srcId="{B1F05554-05A3-4D22-92D0-2B2A2B4B6325}" destId="{268B8A20-CA30-4EAB-8F05-358AB91A4C79}" srcOrd="0" destOrd="0" presId="urn:microsoft.com/office/officeart/2005/8/layout/process1"/>
    <dgm:cxn modelId="{5E4E1B0A-4570-4D96-9253-255EE6B384EF}" type="presParOf" srcId="{B1F05554-05A3-4D22-92D0-2B2A2B4B6325}" destId="{F9E808F0-A33C-4286-A0F3-3DD85EE69CEF}" srcOrd="1" destOrd="0" presId="urn:microsoft.com/office/officeart/2005/8/layout/process1"/>
    <dgm:cxn modelId="{275DDD0C-651D-404A-9854-94CD4C8B4BD1}" type="presParOf" srcId="{F9E808F0-A33C-4286-A0F3-3DD85EE69CEF}" destId="{A8624F2B-6A8A-4727-8562-631ED74ADAA7}" srcOrd="0" destOrd="0" presId="urn:microsoft.com/office/officeart/2005/8/layout/process1"/>
    <dgm:cxn modelId="{5FF38206-4CEF-463C-8F17-F7851F42E245}" type="presParOf" srcId="{B1F05554-05A3-4D22-92D0-2B2A2B4B6325}" destId="{AE82FABE-9BF8-41AC-92A3-0E982C6C1C8A}" srcOrd="2" destOrd="0" presId="urn:microsoft.com/office/officeart/2005/8/layout/process1"/>
    <dgm:cxn modelId="{A3AB1061-11B3-4D6F-98AA-67D7504AEB98}" type="presParOf" srcId="{B1F05554-05A3-4D22-92D0-2B2A2B4B6325}" destId="{DE5C6D8C-4A19-4C49-B9D6-5466B9BB2055}" srcOrd="3" destOrd="0" presId="urn:microsoft.com/office/officeart/2005/8/layout/process1"/>
    <dgm:cxn modelId="{1A6100E5-80E4-4921-BA95-A518FDCF8C8A}" type="presParOf" srcId="{DE5C6D8C-4A19-4C49-B9D6-5466B9BB2055}" destId="{0614E648-7D6C-47E2-81BC-12641394C8B6}" srcOrd="0" destOrd="0" presId="urn:microsoft.com/office/officeart/2005/8/layout/process1"/>
    <dgm:cxn modelId="{3A945E5A-7098-40BD-BFB8-C13081149BD8}" type="presParOf" srcId="{B1F05554-05A3-4D22-92D0-2B2A2B4B6325}" destId="{389E3882-2FF4-4E0B-9D7C-E022A41814C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0B20E5-9E41-4562-BDC6-9DDB70428A4C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EC35A0A-4743-40B8-8DAA-36090E6388DC}">
      <dgm:prSet/>
      <dgm:spPr>
        <a:solidFill>
          <a:srgbClr val="2C4E8C"/>
        </a:solidFill>
      </dgm:spPr>
      <dgm:t>
        <a:bodyPr/>
        <a:lstStyle/>
        <a:p>
          <a:r>
            <a:rPr lang="zh-TW" dirty="0"/>
            <a:t>訓練應聚焦在</a:t>
          </a:r>
          <a:r>
            <a:rPr lang="zh-TW" dirty="0">
              <a:solidFill>
                <a:srgbClr val="FFFF00"/>
              </a:solidFill>
            </a:rPr>
            <a:t>結果</a:t>
          </a:r>
          <a:r>
            <a:rPr lang="zh-TW" dirty="0"/>
            <a:t>的好壞</a:t>
          </a:r>
        </a:p>
      </dgm:t>
    </dgm:pt>
    <dgm:pt modelId="{28877779-5BC5-496D-958F-1FBDBA641C11}" type="parTrans" cxnId="{1E5D6715-44B4-4C21-A744-5FB52F731F3C}">
      <dgm:prSet/>
      <dgm:spPr/>
      <dgm:t>
        <a:bodyPr/>
        <a:lstStyle/>
        <a:p>
          <a:endParaRPr lang="zh-TW" altLang="en-US"/>
        </a:p>
      </dgm:t>
    </dgm:pt>
    <dgm:pt modelId="{86657A0A-C736-447C-8374-7FFE32377C14}" type="sibTrans" cxnId="{1E5D6715-44B4-4C21-A744-5FB52F731F3C}">
      <dgm:prSet/>
      <dgm:spPr/>
      <dgm:t>
        <a:bodyPr/>
        <a:lstStyle/>
        <a:p>
          <a:endParaRPr lang="zh-TW" altLang="en-US"/>
        </a:p>
      </dgm:t>
    </dgm:pt>
    <dgm:pt modelId="{46C102D9-81BA-4136-B8AC-20D082BA0565}">
      <dgm:prSet/>
      <dgm:spPr>
        <a:solidFill>
          <a:srgbClr val="2C4E8C"/>
        </a:solidFill>
      </dgm:spPr>
      <dgm:t>
        <a:bodyPr/>
        <a:lstStyle/>
        <a:p>
          <a:r>
            <a:rPr lang="zh-TW" dirty="0"/>
            <a:t>要以</a:t>
          </a:r>
          <a:r>
            <a:rPr lang="zh-TW" dirty="0">
              <a:solidFill>
                <a:srgbClr val="FFFF00"/>
              </a:solidFill>
            </a:rPr>
            <a:t>核心能力</a:t>
          </a:r>
          <a:r>
            <a:rPr lang="zh-TW" dirty="0"/>
            <a:t>為訓練的主軸</a:t>
          </a:r>
        </a:p>
      </dgm:t>
    </dgm:pt>
    <dgm:pt modelId="{C97A3252-8F38-484A-9B6D-64D3C560B777}" type="parTrans" cxnId="{E19A2D7B-9107-4E39-B523-A03694EFBF03}">
      <dgm:prSet/>
      <dgm:spPr/>
      <dgm:t>
        <a:bodyPr/>
        <a:lstStyle/>
        <a:p>
          <a:endParaRPr lang="zh-TW" altLang="en-US"/>
        </a:p>
      </dgm:t>
    </dgm:pt>
    <dgm:pt modelId="{EE80B5CA-AF0C-48F5-8492-009BA7CD1A3B}" type="sibTrans" cxnId="{E19A2D7B-9107-4E39-B523-A03694EFBF03}">
      <dgm:prSet/>
      <dgm:spPr/>
      <dgm:t>
        <a:bodyPr/>
        <a:lstStyle/>
        <a:p>
          <a:endParaRPr lang="zh-TW" altLang="en-US"/>
        </a:p>
      </dgm:t>
    </dgm:pt>
    <dgm:pt modelId="{A7723858-3030-4BB8-BA32-5521C9056C2A}">
      <dgm:prSet/>
      <dgm:spPr>
        <a:solidFill>
          <a:srgbClr val="2C4E8C"/>
        </a:solidFill>
      </dgm:spPr>
      <dgm:t>
        <a:bodyPr/>
        <a:lstStyle/>
        <a:p>
          <a:r>
            <a:rPr lang="zh-TW" dirty="0"/>
            <a:t>不再強調以</a:t>
          </a:r>
          <a:r>
            <a:rPr lang="zh-TW" dirty="0">
              <a:solidFill>
                <a:srgbClr val="FFFF00"/>
              </a:solidFill>
            </a:rPr>
            <a:t>時間</a:t>
          </a:r>
          <a:r>
            <a:rPr lang="zh-TW" dirty="0"/>
            <a:t>作為訓練的基本要求</a:t>
          </a:r>
        </a:p>
      </dgm:t>
    </dgm:pt>
    <dgm:pt modelId="{9CCA9695-C07C-4781-9214-89FCB3203CE4}" type="parTrans" cxnId="{DCB2D51D-1C43-4974-BC4A-A904252BE3DA}">
      <dgm:prSet/>
      <dgm:spPr/>
      <dgm:t>
        <a:bodyPr/>
        <a:lstStyle/>
        <a:p>
          <a:endParaRPr lang="zh-TW" altLang="en-US"/>
        </a:p>
      </dgm:t>
    </dgm:pt>
    <dgm:pt modelId="{D8C2999E-3D40-4F64-AA51-224232E5CE0F}" type="sibTrans" cxnId="{DCB2D51D-1C43-4974-BC4A-A904252BE3DA}">
      <dgm:prSet/>
      <dgm:spPr/>
      <dgm:t>
        <a:bodyPr/>
        <a:lstStyle/>
        <a:p>
          <a:endParaRPr lang="zh-TW" altLang="en-US"/>
        </a:p>
      </dgm:t>
    </dgm:pt>
    <dgm:pt modelId="{CEDD1DA5-7D41-457A-8F06-2F3A8634376E}">
      <dgm:prSet/>
      <dgm:spPr>
        <a:solidFill>
          <a:srgbClr val="2C4E8C"/>
        </a:solidFill>
      </dgm:spPr>
      <dgm:t>
        <a:bodyPr/>
        <a:lstStyle/>
        <a:p>
          <a:r>
            <a:rPr lang="zh-TW" dirty="0"/>
            <a:t>倡導以</a:t>
          </a:r>
          <a:r>
            <a:rPr lang="zh-TW" dirty="0">
              <a:solidFill>
                <a:srgbClr val="FFFF00"/>
              </a:solidFill>
            </a:rPr>
            <a:t>學習者</a:t>
          </a:r>
          <a:r>
            <a:rPr lang="zh-TW" dirty="0"/>
            <a:t>為中心的訓練</a:t>
          </a:r>
        </a:p>
      </dgm:t>
    </dgm:pt>
    <dgm:pt modelId="{9C585FB1-357D-455B-B718-4E076EEF636D}" type="parTrans" cxnId="{FB176A38-5E39-459B-86C0-BB350AE36250}">
      <dgm:prSet/>
      <dgm:spPr/>
      <dgm:t>
        <a:bodyPr/>
        <a:lstStyle/>
        <a:p>
          <a:endParaRPr lang="zh-TW" altLang="en-US"/>
        </a:p>
      </dgm:t>
    </dgm:pt>
    <dgm:pt modelId="{EDDCFD79-39AD-41B4-8420-F80EDC6C708A}" type="sibTrans" cxnId="{FB176A38-5E39-459B-86C0-BB350AE36250}">
      <dgm:prSet/>
      <dgm:spPr/>
      <dgm:t>
        <a:bodyPr/>
        <a:lstStyle/>
        <a:p>
          <a:endParaRPr lang="zh-TW" altLang="en-US"/>
        </a:p>
      </dgm:t>
    </dgm:pt>
    <dgm:pt modelId="{E8B9B478-0310-4E4A-956B-9E5F08559E65}" type="pres">
      <dgm:prSet presAssocID="{A60B20E5-9E41-4562-BDC6-9DDB70428A4C}" presName="matrix" presStyleCnt="0">
        <dgm:presLayoutVars>
          <dgm:chMax val="1"/>
          <dgm:dir/>
          <dgm:resizeHandles val="exact"/>
        </dgm:presLayoutVars>
      </dgm:prSet>
      <dgm:spPr/>
    </dgm:pt>
    <dgm:pt modelId="{034B629D-23D8-4944-B88D-EEB3BDA1C59F}" type="pres">
      <dgm:prSet presAssocID="{A60B20E5-9E41-4562-BDC6-9DDB70428A4C}" presName="diamond" presStyleLbl="bgShp" presStyleIdx="0" presStyleCnt="1"/>
      <dgm:spPr/>
    </dgm:pt>
    <dgm:pt modelId="{F2CD0890-692A-438A-85C5-F05F549B3566}" type="pres">
      <dgm:prSet presAssocID="{A60B20E5-9E41-4562-BDC6-9DDB70428A4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33E465D-4499-456E-B667-481A91197582}" type="pres">
      <dgm:prSet presAssocID="{A60B20E5-9E41-4562-BDC6-9DDB70428A4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4E5559C-A549-472D-BAA5-0601BC74A0E4}" type="pres">
      <dgm:prSet presAssocID="{A60B20E5-9E41-4562-BDC6-9DDB70428A4C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D8024C8-68E5-4783-BB72-97473C134C50}" type="pres">
      <dgm:prSet presAssocID="{A60B20E5-9E41-4562-BDC6-9DDB70428A4C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E5D6715-44B4-4C21-A744-5FB52F731F3C}" srcId="{A60B20E5-9E41-4562-BDC6-9DDB70428A4C}" destId="{8EC35A0A-4743-40B8-8DAA-36090E6388DC}" srcOrd="0" destOrd="0" parTransId="{28877779-5BC5-496D-958F-1FBDBA641C11}" sibTransId="{86657A0A-C736-447C-8374-7FFE32377C14}"/>
    <dgm:cxn modelId="{B351141D-393C-4E38-BDFF-1A123AA06058}" type="presOf" srcId="{CEDD1DA5-7D41-457A-8F06-2F3A8634376E}" destId="{BD8024C8-68E5-4783-BB72-97473C134C50}" srcOrd="0" destOrd="0" presId="urn:microsoft.com/office/officeart/2005/8/layout/matrix3"/>
    <dgm:cxn modelId="{DCB2D51D-1C43-4974-BC4A-A904252BE3DA}" srcId="{A60B20E5-9E41-4562-BDC6-9DDB70428A4C}" destId="{A7723858-3030-4BB8-BA32-5521C9056C2A}" srcOrd="2" destOrd="0" parTransId="{9CCA9695-C07C-4781-9214-89FCB3203CE4}" sibTransId="{D8C2999E-3D40-4F64-AA51-224232E5CE0F}"/>
    <dgm:cxn modelId="{CD9E6D28-0BCE-49C6-9BFE-F30858FCE6E5}" type="presOf" srcId="{A60B20E5-9E41-4562-BDC6-9DDB70428A4C}" destId="{E8B9B478-0310-4E4A-956B-9E5F08559E65}" srcOrd="0" destOrd="0" presId="urn:microsoft.com/office/officeart/2005/8/layout/matrix3"/>
    <dgm:cxn modelId="{FB176A38-5E39-459B-86C0-BB350AE36250}" srcId="{A60B20E5-9E41-4562-BDC6-9DDB70428A4C}" destId="{CEDD1DA5-7D41-457A-8F06-2F3A8634376E}" srcOrd="3" destOrd="0" parTransId="{9C585FB1-357D-455B-B718-4E076EEF636D}" sibTransId="{EDDCFD79-39AD-41B4-8420-F80EDC6C708A}"/>
    <dgm:cxn modelId="{E19A2D7B-9107-4E39-B523-A03694EFBF03}" srcId="{A60B20E5-9E41-4562-BDC6-9DDB70428A4C}" destId="{46C102D9-81BA-4136-B8AC-20D082BA0565}" srcOrd="1" destOrd="0" parTransId="{C97A3252-8F38-484A-9B6D-64D3C560B777}" sibTransId="{EE80B5CA-AF0C-48F5-8492-009BA7CD1A3B}"/>
    <dgm:cxn modelId="{D4A36F8C-71BA-4D5D-8B97-84F28302DC5B}" type="presOf" srcId="{A7723858-3030-4BB8-BA32-5521C9056C2A}" destId="{A4E5559C-A549-472D-BAA5-0601BC74A0E4}" srcOrd="0" destOrd="0" presId="urn:microsoft.com/office/officeart/2005/8/layout/matrix3"/>
    <dgm:cxn modelId="{EDD0039A-9B6D-41EF-B29C-195791710EF3}" type="presOf" srcId="{8EC35A0A-4743-40B8-8DAA-36090E6388DC}" destId="{F2CD0890-692A-438A-85C5-F05F549B3566}" srcOrd="0" destOrd="0" presId="urn:microsoft.com/office/officeart/2005/8/layout/matrix3"/>
    <dgm:cxn modelId="{9B415EB5-0765-4F8B-B1B5-FEB6AD0658F4}" type="presOf" srcId="{46C102D9-81BA-4136-B8AC-20D082BA0565}" destId="{333E465D-4499-456E-B667-481A91197582}" srcOrd="0" destOrd="0" presId="urn:microsoft.com/office/officeart/2005/8/layout/matrix3"/>
    <dgm:cxn modelId="{C8FEA533-9839-4786-A747-CEE106EC973A}" type="presParOf" srcId="{E8B9B478-0310-4E4A-956B-9E5F08559E65}" destId="{034B629D-23D8-4944-B88D-EEB3BDA1C59F}" srcOrd="0" destOrd="0" presId="urn:microsoft.com/office/officeart/2005/8/layout/matrix3"/>
    <dgm:cxn modelId="{ECE41143-488E-4B3D-8A67-FB8AD2E8B0DD}" type="presParOf" srcId="{E8B9B478-0310-4E4A-956B-9E5F08559E65}" destId="{F2CD0890-692A-438A-85C5-F05F549B3566}" srcOrd="1" destOrd="0" presId="urn:microsoft.com/office/officeart/2005/8/layout/matrix3"/>
    <dgm:cxn modelId="{2EFC619F-9C5C-4FEA-9A0C-D1C0C87DFDDF}" type="presParOf" srcId="{E8B9B478-0310-4E4A-956B-9E5F08559E65}" destId="{333E465D-4499-456E-B667-481A91197582}" srcOrd="2" destOrd="0" presId="urn:microsoft.com/office/officeart/2005/8/layout/matrix3"/>
    <dgm:cxn modelId="{A5FA8CF5-1AA4-40A1-B37F-DDB6BF464805}" type="presParOf" srcId="{E8B9B478-0310-4E4A-956B-9E5F08559E65}" destId="{A4E5559C-A549-472D-BAA5-0601BC74A0E4}" srcOrd="3" destOrd="0" presId="urn:microsoft.com/office/officeart/2005/8/layout/matrix3"/>
    <dgm:cxn modelId="{83E1CD57-93E1-454F-BC30-A1596898921F}" type="presParOf" srcId="{E8B9B478-0310-4E4A-956B-9E5F08559E65}" destId="{BD8024C8-68E5-4783-BB72-97473C134C5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8DB2F4-A5A1-4BF2-92EF-BB08CE4DB4C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D743251-7C74-4291-97C7-6F12F0AA808E}">
      <dgm:prSet/>
      <dgm:spPr>
        <a:solidFill>
          <a:srgbClr val="000066"/>
        </a:solidFill>
      </dgm:spPr>
      <dgm:t>
        <a:bodyPr/>
        <a:lstStyle/>
        <a:p>
          <a:pPr rtl="0"/>
          <a:r>
            <a:rPr lang="zh-TW" dirty="0">
              <a:solidFill>
                <a:schemeClr val="bg1"/>
              </a:solidFill>
            </a:rPr>
            <a:t>醫療人員階段性學習</a:t>
          </a:r>
        </a:p>
      </dgm:t>
    </dgm:pt>
    <dgm:pt modelId="{2C040C75-974E-402F-91DD-F50A9F60003C}" type="parTrans" cxnId="{354EA7C5-90E9-4093-BB4E-C0FA927FDBC0}">
      <dgm:prSet/>
      <dgm:spPr/>
      <dgm:t>
        <a:bodyPr/>
        <a:lstStyle/>
        <a:p>
          <a:endParaRPr lang="zh-TW" altLang="en-US"/>
        </a:p>
      </dgm:t>
    </dgm:pt>
    <dgm:pt modelId="{5C619EE0-481F-4E86-9DA3-74D103E4813D}" type="sibTrans" cxnId="{354EA7C5-90E9-4093-BB4E-C0FA927FDBC0}">
      <dgm:prSet/>
      <dgm:spPr>
        <a:solidFill>
          <a:srgbClr val="FF0000"/>
        </a:solidFill>
      </dgm:spPr>
      <dgm:t>
        <a:bodyPr/>
        <a:lstStyle/>
        <a:p>
          <a:endParaRPr lang="zh-TW" altLang="en-US" dirty="0"/>
        </a:p>
      </dgm:t>
    </dgm:pt>
    <dgm:pt modelId="{E9768A18-FAE1-4A10-884D-C061A6A6C338}">
      <dgm:prSet/>
      <dgm:spPr>
        <a:solidFill>
          <a:srgbClr val="006600"/>
        </a:solidFill>
      </dgm:spPr>
      <dgm:t>
        <a:bodyPr/>
        <a:lstStyle/>
        <a:p>
          <a:pPr rtl="0"/>
          <a:r>
            <a:rPr lang="zh-TW" dirty="0"/>
            <a:t>專科學習目標</a:t>
          </a:r>
          <a:r>
            <a:rPr lang="en-US" altLang="zh-TW" dirty="0"/>
            <a:t>/</a:t>
          </a:r>
          <a:r>
            <a:rPr lang="zh-TW" altLang="en-US" dirty="0"/>
            <a:t>核心能力</a:t>
          </a:r>
          <a:endParaRPr lang="zh-TW" dirty="0"/>
        </a:p>
      </dgm:t>
    </dgm:pt>
    <dgm:pt modelId="{4ECA2C3C-530B-4480-972A-BF93CE253AD9}" type="parTrans" cxnId="{CB617987-783A-40F4-8B5D-04375176B1FE}">
      <dgm:prSet/>
      <dgm:spPr/>
      <dgm:t>
        <a:bodyPr/>
        <a:lstStyle/>
        <a:p>
          <a:endParaRPr lang="zh-TW" altLang="en-US"/>
        </a:p>
      </dgm:t>
    </dgm:pt>
    <dgm:pt modelId="{F02FA7C2-8E90-4ABD-8E0B-E9258A72F235}" type="sibTrans" cxnId="{CB617987-783A-40F4-8B5D-04375176B1FE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25AF5DC1-0942-4547-8861-02B1944AC318}">
      <dgm:prSet/>
      <dgm:spPr>
        <a:solidFill>
          <a:srgbClr val="3333CC"/>
        </a:solidFill>
      </dgm:spPr>
      <dgm:t>
        <a:bodyPr/>
        <a:lstStyle/>
        <a:p>
          <a:pPr rtl="0"/>
          <a:r>
            <a:rPr lang="zh-TW"/>
            <a:t>訂定不同的</a:t>
          </a:r>
          <a:r>
            <a:rPr lang="en-US"/>
            <a:t>EPAs</a:t>
          </a:r>
          <a:endParaRPr lang="zh-TW"/>
        </a:p>
      </dgm:t>
    </dgm:pt>
    <dgm:pt modelId="{D903AB6C-9C65-41C4-888F-E0289B2BA302}" type="parTrans" cxnId="{3C55C60E-2998-4ED2-A133-A3B7EC312EE6}">
      <dgm:prSet/>
      <dgm:spPr/>
      <dgm:t>
        <a:bodyPr/>
        <a:lstStyle/>
        <a:p>
          <a:endParaRPr lang="zh-TW" altLang="en-US"/>
        </a:p>
      </dgm:t>
    </dgm:pt>
    <dgm:pt modelId="{AF13974D-F1B2-4003-87E7-613A9BBE70B9}" type="sibTrans" cxnId="{3C55C60E-2998-4ED2-A133-A3B7EC312EE6}">
      <dgm:prSet/>
      <dgm:spPr/>
      <dgm:t>
        <a:bodyPr/>
        <a:lstStyle/>
        <a:p>
          <a:endParaRPr lang="zh-TW" altLang="en-US"/>
        </a:p>
      </dgm:t>
    </dgm:pt>
    <dgm:pt modelId="{C5CDA6FD-B868-4926-925B-0FCD0C0DF618}" type="pres">
      <dgm:prSet presAssocID="{948DB2F4-A5A1-4BF2-92EF-BB08CE4DB4CB}" presName="Name0" presStyleCnt="0">
        <dgm:presLayoutVars>
          <dgm:dir/>
          <dgm:resizeHandles val="exact"/>
        </dgm:presLayoutVars>
      </dgm:prSet>
      <dgm:spPr/>
    </dgm:pt>
    <dgm:pt modelId="{E90F169A-4561-401E-8E3B-8D216D106213}" type="pres">
      <dgm:prSet presAssocID="{3D743251-7C74-4291-97C7-6F12F0AA808E}" presName="node" presStyleLbl="node1" presStyleIdx="0" presStyleCnt="3" custScaleY="98218" custLinFactNeighborX="2410" custLinFactNeighborY="-3120">
        <dgm:presLayoutVars>
          <dgm:bulletEnabled val="1"/>
        </dgm:presLayoutVars>
      </dgm:prSet>
      <dgm:spPr/>
    </dgm:pt>
    <dgm:pt modelId="{35E6AB02-FAD2-436E-AA2F-4D1F6ECB4600}" type="pres">
      <dgm:prSet presAssocID="{5C619EE0-481F-4E86-9DA3-74D103E4813D}" presName="sibTrans" presStyleLbl="sibTrans2D1" presStyleIdx="0" presStyleCnt="2"/>
      <dgm:spPr/>
    </dgm:pt>
    <dgm:pt modelId="{5C776892-F152-4BBB-9CD2-16AD34774465}" type="pres">
      <dgm:prSet presAssocID="{5C619EE0-481F-4E86-9DA3-74D103E4813D}" presName="connectorText" presStyleLbl="sibTrans2D1" presStyleIdx="0" presStyleCnt="2"/>
      <dgm:spPr/>
    </dgm:pt>
    <dgm:pt modelId="{BE23A066-4432-4EB6-A7F5-4FA62CA12CD3}" type="pres">
      <dgm:prSet presAssocID="{E9768A18-FAE1-4A10-884D-C061A6A6C338}" presName="node" presStyleLbl="node1" presStyleIdx="1" presStyleCnt="3">
        <dgm:presLayoutVars>
          <dgm:bulletEnabled val="1"/>
        </dgm:presLayoutVars>
      </dgm:prSet>
      <dgm:spPr/>
    </dgm:pt>
    <dgm:pt modelId="{1FFBFE0F-9390-4EB1-A8E4-BCA7B8F69D55}" type="pres">
      <dgm:prSet presAssocID="{F02FA7C2-8E90-4ABD-8E0B-E9258A72F235}" presName="sibTrans" presStyleLbl="sibTrans2D1" presStyleIdx="1" presStyleCnt="2"/>
      <dgm:spPr/>
    </dgm:pt>
    <dgm:pt modelId="{473ED915-C648-4E57-8A19-406808D9A5FF}" type="pres">
      <dgm:prSet presAssocID="{F02FA7C2-8E90-4ABD-8E0B-E9258A72F235}" presName="connectorText" presStyleLbl="sibTrans2D1" presStyleIdx="1" presStyleCnt="2"/>
      <dgm:spPr/>
    </dgm:pt>
    <dgm:pt modelId="{979DA825-6AC1-4C1F-A923-86EA1397E7B4}" type="pres">
      <dgm:prSet presAssocID="{25AF5DC1-0942-4547-8861-02B1944AC318}" presName="node" presStyleLbl="node1" presStyleIdx="2" presStyleCnt="3">
        <dgm:presLayoutVars>
          <dgm:bulletEnabled val="1"/>
        </dgm:presLayoutVars>
      </dgm:prSet>
      <dgm:spPr/>
    </dgm:pt>
  </dgm:ptLst>
  <dgm:cxnLst>
    <dgm:cxn modelId="{3C55C60E-2998-4ED2-A133-A3B7EC312EE6}" srcId="{948DB2F4-A5A1-4BF2-92EF-BB08CE4DB4CB}" destId="{25AF5DC1-0942-4547-8861-02B1944AC318}" srcOrd="2" destOrd="0" parTransId="{D903AB6C-9C65-41C4-888F-E0289B2BA302}" sibTransId="{AF13974D-F1B2-4003-87E7-613A9BBE70B9}"/>
    <dgm:cxn modelId="{D1357312-551A-485C-802E-8B4AF6CFB59C}" type="presOf" srcId="{5C619EE0-481F-4E86-9DA3-74D103E4813D}" destId="{35E6AB02-FAD2-436E-AA2F-4D1F6ECB4600}" srcOrd="0" destOrd="0" presId="urn:microsoft.com/office/officeart/2005/8/layout/process1"/>
    <dgm:cxn modelId="{62F5EF25-6E52-4928-AF87-9C5D65A77F3C}" type="presOf" srcId="{E9768A18-FAE1-4A10-884D-C061A6A6C338}" destId="{BE23A066-4432-4EB6-A7F5-4FA62CA12CD3}" srcOrd="0" destOrd="0" presId="urn:microsoft.com/office/officeart/2005/8/layout/process1"/>
    <dgm:cxn modelId="{DDF92126-C238-40B7-91FC-1E300719C525}" type="presOf" srcId="{F02FA7C2-8E90-4ABD-8E0B-E9258A72F235}" destId="{473ED915-C648-4E57-8A19-406808D9A5FF}" srcOrd="1" destOrd="0" presId="urn:microsoft.com/office/officeart/2005/8/layout/process1"/>
    <dgm:cxn modelId="{95567461-6542-42F2-9B35-816518DB3A5F}" type="presOf" srcId="{948DB2F4-A5A1-4BF2-92EF-BB08CE4DB4CB}" destId="{C5CDA6FD-B868-4926-925B-0FCD0C0DF618}" srcOrd="0" destOrd="0" presId="urn:microsoft.com/office/officeart/2005/8/layout/process1"/>
    <dgm:cxn modelId="{CB617987-783A-40F4-8B5D-04375176B1FE}" srcId="{948DB2F4-A5A1-4BF2-92EF-BB08CE4DB4CB}" destId="{E9768A18-FAE1-4A10-884D-C061A6A6C338}" srcOrd="1" destOrd="0" parTransId="{4ECA2C3C-530B-4480-972A-BF93CE253AD9}" sibTransId="{F02FA7C2-8E90-4ABD-8E0B-E9258A72F235}"/>
    <dgm:cxn modelId="{93B36E9D-EED6-4606-8692-BF0C48F07358}" type="presOf" srcId="{5C619EE0-481F-4E86-9DA3-74D103E4813D}" destId="{5C776892-F152-4BBB-9CD2-16AD34774465}" srcOrd="1" destOrd="0" presId="urn:microsoft.com/office/officeart/2005/8/layout/process1"/>
    <dgm:cxn modelId="{10A584BF-08B2-4C65-A7C8-B9538B88AEFC}" type="presOf" srcId="{25AF5DC1-0942-4547-8861-02B1944AC318}" destId="{979DA825-6AC1-4C1F-A923-86EA1397E7B4}" srcOrd="0" destOrd="0" presId="urn:microsoft.com/office/officeart/2005/8/layout/process1"/>
    <dgm:cxn modelId="{354EA7C5-90E9-4093-BB4E-C0FA927FDBC0}" srcId="{948DB2F4-A5A1-4BF2-92EF-BB08CE4DB4CB}" destId="{3D743251-7C74-4291-97C7-6F12F0AA808E}" srcOrd="0" destOrd="0" parTransId="{2C040C75-974E-402F-91DD-F50A9F60003C}" sibTransId="{5C619EE0-481F-4E86-9DA3-74D103E4813D}"/>
    <dgm:cxn modelId="{190125D4-BEF5-4FD2-B4A1-F9EF8E1F9288}" type="presOf" srcId="{3D743251-7C74-4291-97C7-6F12F0AA808E}" destId="{E90F169A-4561-401E-8E3B-8D216D106213}" srcOrd="0" destOrd="0" presId="urn:microsoft.com/office/officeart/2005/8/layout/process1"/>
    <dgm:cxn modelId="{E466A2E8-FD94-4982-A6A0-D26BA21E23A1}" type="presOf" srcId="{F02FA7C2-8E90-4ABD-8E0B-E9258A72F235}" destId="{1FFBFE0F-9390-4EB1-A8E4-BCA7B8F69D55}" srcOrd="0" destOrd="0" presId="urn:microsoft.com/office/officeart/2005/8/layout/process1"/>
    <dgm:cxn modelId="{7BAA484B-9773-4740-94BE-997F57FD2FE2}" type="presParOf" srcId="{C5CDA6FD-B868-4926-925B-0FCD0C0DF618}" destId="{E90F169A-4561-401E-8E3B-8D216D106213}" srcOrd="0" destOrd="0" presId="urn:microsoft.com/office/officeart/2005/8/layout/process1"/>
    <dgm:cxn modelId="{FB2890F4-316E-46F6-85DC-8ADFC04385AB}" type="presParOf" srcId="{C5CDA6FD-B868-4926-925B-0FCD0C0DF618}" destId="{35E6AB02-FAD2-436E-AA2F-4D1F6ECB4600}" srcOrd="1" destOrd="0" presId="urn:microsoft.com/office/officeart/2005/8/layout/process1"/>
    <dgm:cxn modelId="{259F46EE-B114-413B-9B7C-E1744DE9A88E}" type="presParOf" srcId="{35E6AB02-FAD2-436E-AA2F-4D1F6ECB4600}" destId="{5C776892-F152-4BBB-9CD2-16AD34774465}" srcOrd="0" destOrd="0" presId="urn:microsoft.com/office/officeart/2005/8/layout/process1"/>
    <dgm:cxn modelId="{C242CC45-CC5D-45FE-BFBB-3C74E1650CFF}" type="presParOf" srcId="{C5CDA6FD-B868-4926-925B-0FCD0C0DF618}" destId="{BE23A066-4432-4EB6-A7F5-4FA62CA12CD3}" srcOrd="2" destOrd="0" presId="urn:microsoft.com/office/officeart/2005/8/layout/process1"/>
    <dgm:cxn modelId="{F0EB4D10-1238-407C-9006-D4CC06E4489A}" type="presParOf" srcId="{C5CDA6FD-B868-4926-925B-0FCD0C0DF618}" destId="{1FFBFE0F-9390-4EB1-A8E4-BCA7B8F69D55}" srcOrd="3" destOrd="0" presId="urn:microsoft.com/office/officeart/2005/8/layout/process1"/>
    <dgm:cxn modelId="{C661D787-97AB-4F7B-A237-DE494C645AC9}" type="presParOf" srcId="{1FFBFE0F-9390-4EB1-A8E4-BCA7B8F69D55}" destId="{473ED915-C648-4E57-8A19-406808D9A5FF}" srcOrd="0" destOrd="0" presId="urn:microsoft.com/office/officeart/2005/8/layout/process1"/>
    <dgm:cxn modelId="{9859D32B-72AE-4B45-BB98-FB4C782498F2}" type="presParOf" srcId="{C5CDA6FD-B868-4926-925B-0FCD0C0DF618}" destId="{979DA825-6AC1-4C1F-A923-86EA1397E7B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22ADC9-8517-4688-9B3E-1A8466941DDE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2979CEB-4370-45EF-A0DD-16FD3DBA6157}">
      <dgm:prSet custT="1"/>
      <dgm:spPr>
        <a:solidFill>
          <a:srgbClr val="C00000"/>
        </a:solidFill>
      </dgm:spPr>
      <dgm:t>
        <a:bodyPr/>
        <a:lstStyle/>
        <a:p>
          <a:pPr rtl="0"/>
          <a:r>
            <a:rPr lang="zh-TW" altLang="en-US" sz="2800" dirty="0"/>
            <a:t>可獨立執行</a:t>
          </a:r>
        </a:p>
      </dgm:t>
    </dgm:pt>
    <dgm:pt modelId="{0FFA2ADC-E9FB-4685-8988-39284D5FC4C8}" type="parTrans" cxnId="{D5767152-FDD0-4FA8-A6CD-F20D18CB7166}">
      <dgm:prSet/>
      <dgm:spPr/>
      <dgm:t>
        <a:bodyPr/>
        <a:lstStyle/>
        <a:p>
          <a:endParaRPr lang="zh-TW" altLang="en-US" sz="1800"/>
        </a:p>
      </dgm:t>
    </dgm:pt>
    <dgm:pt modelId="{E4D665D2-1B15-4F6A-8DDC-8817851181CC}" type="sibTrans" cxnId="{D5767152-FDD0-4FA8-A6CD-F20D18CB7166}">
      <dgm:prSet/>
      <dgm:spPr/>
      <dgm:t>
        <a:bodyPr/>
        <a:lstStyle/>
        <a:p>
          <a:endParaRPr lang="zh-TW" altLang="en-US" sz="1800"/>
        </a:p>
      </dgm:t>
    </dgm:pt>
    <dgm:pt modelId="{C66AA16B-3ABA-44C2-83C7-8A7C88FC32CF}">
      <dgm:prSet custT="1"/>
      <dgm:spPr>
        <a:solidFill>
          <a:srgbClr val="800080"/>
        </a:solidFill>
      </dgm:spPr>
      <dgm:t>
        <a:bodyPr/>
        <a:lstStyle/>
        <a:p>
          <a:pPr rtl="0"/>
          <a:r>
            <a:rPr lang="zh-TW" altLang="en-US" sz="2800" dirty="0"/>
            <a:t>可從旁觀察</a:t>
          </a:r>
        </a:p>
      </dgm:t>
    </dgm:pt>
    <dgm:pt modelId="{4F052F96-0A6C-414B-892B-1F72A75F6BA3}" type="parTrans" cxnId="{B7F34A3A-3F66-4CE2-B83F-F3A6DD7F526A}">
      <dgm:prSet/>
      <dgm:spPr/>
      <dgm:t>
        <a:bodyPr/>
        <a:lstStyle/>
        <a:p>
          <a:endParaRPr lang="zh-TW" altLang="en-US" sz="1800"/>
        </a:p>
      </dgm:t>
    </dgm:pt>
    <dgm:pt modelId="{83F41987-A7E2-49D1-A31A-2B5C32772DA0}" type="sibTrans" cxnId="{B7F34A3A-3F66-4CE2-B83F-F3A6DD7F526A}">
      <dgm:prSet/>
      <dgm:spPr/>
      <dgm:t>
        <a:bodyPr/>
        <a:lstStyle/>
        <a:p>
          <a:endParaRPr lang="zh-TW" altLang="en-US" sz="1800"/>
        </a:p>
      </dgm:t>
    </dgm:pt>
    <dgm:pt modelId="{E37134F7-97B5-4D81-A63F-9FF44A03B977}">
      <dgm:prSet custT="1"/>
      <dgm:spPr>
        <a:solidFill>
          <a:srgbClr val="660033"/>
        </a:solidFill>
      </dgm:spPr>
      <dgm:t>
        <a:bodyPr/>
        <a:lstStyle/>
        <a:p>
          <a:pPr rtl="0"/>
          <a:r>
            <a:rPr lang="zh-TW" altLang="en-US" sz="2800" dirty="0"/>
            <a:t>可適當評核</a:t>
          </a:r>
        </a:p>
      </dgm:t>
    </dgm:pt>
    <dgm:pt modelId="{886620B1-8FFF-4DA9-875F-13D77987EC37}" type="parTrans" cxnId="{754E76AC-E806-4AC5-BA72-512D2207B84D}">
      <dgm:prSet/>
      <dgm:spPr/>
      <dgm:t>
        <a:bodyPr/>
        <a:lstStyle/>
        <a:p>
          <a:endParaRPr lang="zh-TW" altLang="en-US" sz="1800"/>
        </a:p>
      </dgm:t>
    </dgm:pt>
    <dgm:pt modelId="{BF4C4E36-F0F2-4523-9B8A-7EBEF91F73CD}" type="sibTrans" cxnId="{754E76AC-E806-4AC5-BA72-512D2207B84D}">
      <dgm:prSet/>
      <dgm:spPr/>
      <dgm:t>
        <a:bodyPr/>
        <a:lstStyle/>
        <a:p>
          <a:endParaRPr lang="zh-TW" altLang="en-US" sz="1800"/>
        </a:p>
      </dgm:t>
    </dgm:pt>
    <dgm:pt modelId="{41B0E6AA-196B-4B8E-8631-B747A10FCAE5}" type="pres">
      <dgm:prSet presAssocID="{8722ADC9-8517-4688-9B3E-1A8466941DDE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BB1514C-4F96-46AA-8A92-C0530DBDA716}" type="pres">
      <dgm:prSet presAssocID="{8722ADC9-8517-4688-9B3E-1A8466941DDE}" presName="cycle" presStyleCnt="0"/>
      <dgm:spPr/>
    </dgm:pt>
    <dgm:pt modelId="{5EFD708B-E3B6-420C-8424-AFF0F74CAC9F}" type="pres">
      <dgm:prSet presAssocID="{8722ADC9-8517-4688-9B3E-1A8466941DDE}" presName="centerShape" presStyleCnt="0"/>
      <dgm:spPr/>
    </dgm:pt>
    <dgm:pt modelId="{42B1762C-03DC-4E62-9B93-A39E3C322F60}" type="pres">
      <dgm:prSet presAssocID="{8722ADC9-8517-4688-9B3E-1A8466941DDE}" presName="connSite" presStyleLbl="node1" presStyleIdx="0" presStyleCnt="4"/>
      <dgm:spPr/>
    </dgm:pt>
    <dgm:pt modelId="{E937D06E-71DD-4AAF-9F1A-187EECAA7099}" type="pres">
      <dgm:prSet presAssocID="{8722ADC9-8517-4688-9B3E-1A8466941DDE}" presName="visible" presStyleLbl="node1" presStyleIdx="0" presStyleCnt="4"/>
      <dgm:spPr>
        <a:solidFill>
          <a:srgbClr val="CCFFFF"/>
        </a:solidFill>
        <a:ln>
          <a:solidFill>
            <a:srgbClr val="00B050"/>
          </a:solidFill>
        </a:ln>
      </dgm:spPr>
    </dgm:pt>
    <dgm:pt modelId="{1CB77402-5FEC-4331-B12A-8E09D594757A}" type="pres">
      <dgm:prSet presAssocID="{0FFA2ADC-E9FB-4685-8988-39284D5FC4C8}" presName="Name25" presStyleLbl="parChTrans1D1" presStyleIdx="0" presStyleCnt="3"/>
      <dgm:spPr/>
    </dgm:pt>
    <dgm:pt modelId="{DB976277-4655-4B86-BAC7-BA7D0D483942}" type="pres">
      <dgm:prSet presAssocID="{92979CEB-4370-45EF-A0DD-16FD3DBA6157}" presName="node" presStyleCnt="0"/>
      <dgm:spPr/>
    </dgm:pt>
    <dgm:pt modelId="{20FE70A4-8602-477B-A4BD-5E99A70CA6DC}" type="pres">
      <dgm:prSet presAssocID="{92979CEB-4370-45EF-A0DD-16FD3DBA6157}" presName="parentNode" presStyleLbl="node1" presStyleIdx="1" presStyleCnt="4" custScaleX="135651" custScaleY="126271" custLinFactNeighborX="84396" custLinFactNeighborY="10795">
        <dgm:presLayoutVars>
          <dgm:chMax val="1"/>
          <dgm:bulletEnabled val="1"/>
        </dgm:presLayoutVars>
      </dgm:prSet>
      <dgm:spPr/>
    </dgm:pt>
    <dgm:pt modelId="{8521001C-2014-49B6-9894-09A8F8A9E415}" type="pres">
      <dgm:prSet presAssocID="{92979CEB-4370-45EF-A0DD-16FD3DBA6157}" presName="childNode" presStyleLbl="revTx" presStyleIdx="0" presStyleCnt="0">
        <dgm:presLayoutVars>
          <dgm:bulletEnabled val="1"/>
        </dgm:presLayoutVars>
      </dgm:prSet>
      <dgm:spPr/>
    </dgm:pt>
    <dgm:pt modelId="{89FE2763-A647-4D64-AB12-DF2F64427FE1}" type="pres">
      <dgm:prSet presAssocID="{4F052F96-0A6C-414B-892B-1F72A75F6BA3}" presName="Name25" presStyleLbl="parChTrans1D1" presStyleIdx="1" presStyleCnt="3"/>
      <dgm:spPr/>
    </dgm:pt>
    <dgm:pt modelId="{EF0F116F-9D00-4B08-9843-16323DB770F0}" type="pres">
      <dgm:prSet presAssocID="{C66AA16B-3ABA-44C2-83C7-8A7C88FC32CF}" presName="node" presStyleCnt="0"/>
      <dgm:spPr/>
    </dgm:pt>
    <dgm:pt modelId="{C4C20F49-046D-41CA-AB9E-C929E7A6A2EA}" type="pres">
      <dgm:prSet presAssocID="{C66AA16B-3ABA-44C2-83C7-8A7C88FC32CF}" presName="parentNode" presStyleLbl="node1" presStyleIdx="2" presStyleCnt="4" custScaleX="150607" custScaleY="131980" custLinFactX="75181" custLinFactNeighborX="100000" custLinFactNeighborY="-115">
        <dgm:presLayoutVars>
          <dgm:chMax val="1"/>
          <dgm:bulletEnabled val="1"/>
        </dgm:presLayoutVars>
      </dgm:prSet>
      <dgm:spPr/>
    </dgm:pt>
    <dgm:pt modelId="{6F7935A6-93D5-432F-90FB-0DD1813B2F2C}" type="pres">
      <dgm:prSet presAssocID="{C66AA16B-3ABA-44C2-83C7-8A7C88FC32CF}" presName="childNode" presStyleLbl="revTx" presStyleIdx="0" presStyleCnt="0">
        <dgm:presLayoutVars>
          <dgm:bulletEnabled val="1"/>
        </dgm:presLayoutVars>
      </dgm:prSet>
      <dgm:spPr/>
    </dgm:pt>
    <dgm:pt modelId="{A38A1AB2-D609-4115-8499-C5BBC3524C75}" type="pres">
      <dgm:prSet presAssocID="{886620B1-8FFF-4DA9-875F-13D77987EC37}" presName="Name25" presStyleLbl="parChTrans1D1" presStyleIdx="2" presStyleCnt="3"/>
      <dgm:spPr/>
    </dgm:pt>
    <dgm:pt modelId="{2E02AD6D-956D-4000-AD7D-596B192DE4FD}" type="pres">
      <dgm:prSet presAssocID="{E37134F7-97B5-4D81-A63F-9FF44A03B977}" presName="node" presStyleCnt="0"/>
      <dgm:spPr/>
    </dgm:pt>
    <dgm:pt modelId="{18582F86-3A86-464C-9DE0-E3809CFE4DE9}" type="pres">
      <dgm:prSet presAssocID="{E37134F7-97B5-4D81-A63F-9FF44A03B977}" presName="parentNode" presStyleLbl="node1" presStyleIdx="3" presStyleCnt="4" custScaleX="135412" custScaleY="122620" custLinFactNeighborX="75564" custLinFactNeighborY="-4907">
        <dgm:presLayoutVars>
          <dgm:chMax val="1"/>
          <dgm:bulletEnabled val="1"/>
        </dgm:presLayoutVars>
      </dgm:prSet>
      <dgm:spPr/>
    </dgm:pt>
    <dgm:pt modelId="{F0094E95-FEF5-48BB-8FEB-2E444A43B7E4}" type="pres">
      <dgm:prSet presAssocID="{E37134F7-97B5-4D81-A63F-9FF44A03B97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13BAF70A-3A25-411C-8A18-C326AD2AC4AE}" type="presOf" srcId="{E37134F7-97B5-4D81-A63F-9FF44A03B977}" destId="{18582F86-3A86-464C-9DE0-E3809CFE4DE9}" srcOrd="0" destOrd="0" presId="urn:microsoft.com/office/officeart/2005/8/layout/radial2"/>
    <dgm:cxn modelId="{B7F34A3A-3F66-4CE2-B83F-F3A6DD7F526A}" srcId="{8722ADC9-8517-4688-9B3E-1A8466941DDE}" destId="{C66AA16B-3ABA-44C2-83C7-8A7C88FC32CF}" srcOrd="1" destOrd="0" parTransId="{4F052F96-0A6C-414B-892B-1F72A75F6BA3}" sibTransId="{83F41987-A7E2-49D1-A31A-2B5C32772DA0}"/>
    <dgm:cxn modelId="{89C39F3C-95DC-49AD-87CC-140D3131E2EA}" type="presOf" srcId="{4F052F96-0A6C-414B-892B-1F72A75F6BA3}" destId="{89FE2763-A647-4D64-AB12-DF2F64427FE1}" srcOrd="0" destOrd="0" presId="urn:microsoft.com/office/officeart/2005/8/layout/radial2"/>
    <dgm:cxn modelId="{68263542-2232-47AA-AB50-F354D2FC5BFF}" type="presOf" srcId="{C66AA16B-3ABA-44C2-83C7-8A7C88FC32CF}" destId="{C4C20F49-046D-41CA-AB9E-C929E7A6A2EA}" srcOrd="0" destOrd="0" presId="urn:microsoft.com/office/officeart/2005/8/layout/radial2"/>
    <dgm:cxn modelId="{81487D43-DB27-4ECD-AA9F-DC526F6D3E37}" type="presOf" srcId="{886620B1-8FFF-4DA9-875F-13D77987EC37}" destId="{A38A1AB2-D609-4115-8499-C5BBC3524C75}" srcOrd="0" destOrd="0" presId="urn:microsoft.com/office/officeart/2005/8/layout/radial2"/>
    <dgm:cxn modelId="{6B325E67-E0F1-4E8E-A9DF-60ECA8CA9428}" type="presOf" srcId="{0FFA2ADC-E9FB-4685-8988-39284D5FC4C8}" destId="{1CB77402-5FEC-4331-B12A-8E09D594757A}" srcOrd="0" destOrd="0" presId="urn:microsoft.com/office/officeart/2005/8/layout/radial2"/>
    <dgm:cxn modelId="{74C9A84A-FDED-4BEB-AA82-5B9B904F11B0}" type="presOf" srcId="{8722ADC9-8517-4688-9B3E-1A8466941DDE}" destId="{41B0E6AA-196B-4B8E-8631-B747A10FCAE5}" srcOrd="0" destOrd="0" presId="urn:microsoft.com/office/officeart/2005/8/layout/radial2"/>
    <dgm:cxn modelId="{D5767152-FDD0-4FA8-A6CD-F20D18CB7166}" srcId="{8722ADC9-8517-4688-9B3E-1A8466941DDE}" destId="{92979CEB-4370-45EF-A0DD-16FD3DBA6157}" srcOrd="0" destOrd="0" parTransId="{0FFA2ADC-E9FB-4685-8988-39284D5FC4C8}" sibTransId="{E4D665D2-1B15-4F6A-8DDC-8817851181CC}"/>
    <dgm:cxn modelId="{754E76AC-E806-4AC5-BA72-512D2207B84D}" srcId="{8722ADC9-8517-4688-9B3E-1A8466941DDE}" destId="{E37134F7-97B5-4D81-A63F-9FF44A03B977}" srcOrd="2" destOrd="0" parTransId="{886620B1-8FFF-4DA9-875F-13D77987EC37}" sibTransId="{BF4C4E36-F0F2-4523-9B8A-7EBEF91F73CD}"/>
    <dgm:cxn modelId="{440F3BB4-DC94-48B2-85F0-4893F5A1501B}" type="presOf" srcId="{92979CEB-4370-45EF-A0DD-16FD3DBA6157}" destId="{20FE70A4-8602-477B-A4BD-5E99A70CA6DC}" srcOrd="0" destOrd="0" presId="urn:microsoft.com/office/officeart/2005/8/layout/radial2"/>
    <dgm:cxn modelId="{E51A6AD2-AAAF-414B-8107-EF7173192FFB}" type="presParOf" srcId="{41B0E6AA-196B-4B8E-8631-B747A10FCAE5}" destId="{BBB1514C-4F96-46AA-8A92-C0530DBDA716}" srcOrd="0" destOrd="0" presId="urn:microsoft.com/office/officeart/2005/8/layout/radial2"/>
    <dgm:cxn modelId="{28426135-AA47-4FCC-A43E-94C5D896B254}" type="presParOf" srcId="{BBB1514C-4F96-46AA-8A92-C0530DBDA716}" destId="{5EFD708B-E3B6-420C-8424-AFF0F74CAC9F}" srcOrd="0" destOrd="0" presId="urn:microsoft.com/office/officeart/2005/8/layout/radial2"/>
    <dgm:cxn modelId="{60565FE5-E238-405F-B631-127B045D1874}" type="presParOf" srcId="{5EFD708B-E3B6-420C-8424-AFF0F74CAC9F}" destId="{42B1762C-03DC-4E62-9B93-A39E3C322F60}" srcOrd="0" destOrd="0" presId="urn:microsoft.com/office/officeart/2005/8/layout/radial2"/>
    <dgm:cxn modelId="{A354E6FE-6D8C-4B3B-9250-5EC34A9EFF70}" type="presParOf" srcId="{5EFD708B-E3B6-420C-8424-AFF0F74CAC9F}" destId="{E937D06E-71DD-4AAF-9F1A-187EECAA7099}" srcOrd="1" destOrd="0" presId="urn:microsoft.com/office/officeart/2005/8/layout/radial2"/>
    <dgm:cxn modelId="{A30421C0-C4B5-46E4-8BF6-B16D053CD177}" type="presParOf" srcId="{BBB1514C-4F96-46AA-8A92-C0530DBDA716}" destId="{1CB77402-5FEC-4331-B12A-8E09D594757A}" srcOrd="1" destOrd="0" presId="urn:microsoft.com/office/officeart/2005/8/layout/radial2"/>
    <dgm:cxn modelId="{4E6E7D28-BD2A-4072-8770-D9FFBCD54111}" type="presParOf" srcId="{BBB1514C-4F96-46AA-8A92-C0530DBDA716}" destId="{DB976277-4655-4B86-BAC7-BA7D0D483942}" srcOrd="2" destOrd="0" presId="urn:microsoft.com/office/officeart/2005/8/layout/radial2"/>
    <dgm:cxn modelId="{A51102E1-8BB2-4C3F-BBD8-1D3FC722E6E3}" type="presParOf" srcId="{DB976277-4655-4B86-BAC7-BA7D0D483942}" destId="{20FE70A4-8602-477B-A4BD-5E99A70CA6DC}" srcOrd="0" destOrd="0" presId="urn:microsoft.com/office/officeart/2005/8/layout/radial2"/>
    <dgm:cxn modelId="{2CF22BF0-9A71-487D-82AC-C40A72525BE9}" type="presParOf" srcId="{DB976277-4655-4B86-BAC7-BA7D0D483942}" destId="{8521001C-2014-49B6-9894-09A8F8A9E415}" srcOrd="1" destOrd="0" presId="urn:microsoft.com/office/officeart/2005/8/layout/radial2"/>
    <dgm:cxn modelId="{F5B58358-53F0-4A28-A4F0-18923999BB0B}" type="presParOf" srcId="{BBB1514C-4F96-46AA-8A92-C0530DBDA716}" destId="{89FE2763-A647-4D64-AB12-DF2F64427FE1}" srcOrd="3" destOrd="0" presId="urn:microsoft.com/office/officeart/2005/8/layout/radial2"/>
    <dgm:cxn modelId="{1BA79910-60EB-4B93-AEC5-242C2EF8A059}" type="presParOf" srcId="{BBB1514C-4F96-46AA-8A92-C0530DBDA716}" destId="{EF0F116F-9D00-4B08-9843-16323DB770F0}" srcOrd="4" destOrd="0" presId="urn:microsoft.com/office/officeart/2005/8/layout/radial2"/>
    <dgm:cxn modelId="{5F9F02FE-AA89-45D2-A639-02135BFC006A}" type="presParOf" srcId="{EF0F116F-9D00-4B08-9843-16323DB770F0}" destId="{C4C20F49-046D-41CA-AB9E-C929E7A6A2EA}" srcOrd="0" destOrd="0" presId="urn:microsoft.com/office/officeart/2005/8/layout/radial2"/>
    <dgm:cxn modelId="{4A6A1B76-AF34-4EBB-9B19-8271120E1A48}" type="presParOf" srcId="{EF0F116F-9D00-4B08-9843-16323DB770F0}" destId="{6F7935A6-93D5-432F-90FB-0DD1813B2F2C}" srcOrd="1" destOrd="0" presId="urn:microsoft.com/office/officeart/2005/8/layout/radial2"/>
    <dgm:cxn modelId="{DB60FE49-2AEE-44AE-81DC-94297BB1424E}" type="presParOf" srcId="{BBB1514C-4F96-46AA-8A92-C0530DBDA716}" destId="{A38A1AB2-D609-4115-8499-C5BBC3524C75}" srcOrd="5" destOrd="0" presId="urn:microsoft.com/office/officeart/2005/8/layout/radial2"/>
    <dgm:cxn modelId="{E005F909-4037-44C6-8D45-195CD338EFE1}" type="presParOf" srcId="{BBB1514C-4F96-46AA-8A92-C0530DBDA716}" destId="{2E02AD6D-956D-4000-AD7D-596B192DE4FD}" srcOrd="6" destOrd="0" presId="urn:microsoft.com/office/officeart/2005/8/layout/radial2"/>
    <dgm:cxn modelId="{C44B477A-2AF5-4863-9858-FD236EFA1178}" type="presParOf" srcId="{2E02AD6D-956D-4000-AD7D-596B192DE4FD}" destId="{18582F86-3A86-464C-9DE0-E3809CFE4DE9}" srcOrd="0" destOrd="0" presId="urn:microsoft.com/office/officeart/2005/8/layout/radial2"/>
    <dgm:cxn modelId="{304D3F93-E3BD-4F75-A46E-7C4EBE80773D}" type="presParOf" srcId="{2E02AD6D-956D-4000-AD7D-596B192DE4FD}" destId="{F0094E95-FEF5-48BB-8FEB-2E444A43B7E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330AB8-B1D2-4FC4-98EE-E748BC0479EA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0965034-4058-4967-813C-A6ED862E3BCC}">
      <dgm:prSet/>
      <dgm:spPr>
        <a:solidFill>
          <a:srgbClr val="CCFFFF"/>
        </a:solidFill>
        <a:ln>
          <a:solidFill>
            <a:srgbClr val="00B050"/>
          </a:solidFill>
        </a:ln>
      </dgm:spPr>
      <dgm:t>
        <a:bodyPr/>
        <a:lstStyle/>
        <a:p>
          <a:pPr rtl="0"/>
          <a:r>
            <a:rPr lang="zh-TW" dirty="0">
              <a:solidFill>
                <a:schemeClr val="tx1"/>
              </a:solidFill>
            </a:rPr>
            <a:t>將核心能力以日常任務形式具體定義</a:t>
          </a:r>
        </a:p>
      </dgm:t>
    </dgm:pt>
    <dgm:pt modelId="{1CB005DE-FC52-4247-A2C4-0E52169880ED}" type="parTrans" cxnId="{586E466E-E69A-418B-8DED-7FAFE49933E2}">
      <dgm:prSet/>
      <dgm:spPr/>
      <dgm:t>
        <a:bodyPr/>
        <a:lstStyle/>
        <a:p>
          <a:endParaRPr lang="zh-TW" altLang="en-US"/>
        </a:p>
      </dgm:t>
    </dgm:pt>
    <dgm:pt modelId="{60126338-7E1C-4B4F-9AA8-FCFD30C0BD40}" type="sibTrans" cxnId="{586E466E-E69A-418B-8DED-7FAFE49933E2}">
      <dgm:prSet/>
      <dgm:spPr/>
      <dgm:t>
        <a:bodyPr/>
        <a:lstStyle/>
        <a:p>
          <a:endParaRPr lang="zh-TW" altLang="en-US"/>
        </a:p>
      </dgm:t>
    </dgm:pt>
    <dgm:pt modelId="{6E347E66-224E-40C7-BBE8-2D354A79994A}">
      <dgm:prSet/>
      <dgm:spPr>
        <a:solidFill>
          <a:srgbClr val="FFCCFF"/>
        </a:solidFill>
        <a:ln>
          <a:solidFill>
            <a:srgbClr val="00B050"/>
          </a:solidFill>
        </a:ln>
      </dgm:spPr>
      <dgm:t>
        <a:bodyPr/>
        <a:lstStyle/>
        <a:p>
          <a:pPr rtl="0"/>
          <a:r>
            <a:rPr lang="zh-TW" dirty="0">
              <a:solidFill>
                <a:schemeClr val="tx1"/>
              </a:solidFill>
            </a:rPr>
            <a:t>經過適當評核與回饋</a:t>
          </a:r>
        </a:p>
      </dgm:t>
    </dgm:pt>
    <dgm:pt modelId="{DBA050D8-3FDD-427D-AD9E-39A715DFC0F1}" type="parTrans" cxnId="{0223A328-2539-421A-BC08-FBFF8446B570}">
      <dgm:prSet/>
      <dgm:spPr/>
      <dgm:t>
        <a:bodyPr/>
        <a:lstStyle/>
        <a:p>
          <a:endParaRPr lang="zh-TW" altLang="en-US"/>
        </a:p>
      </dgm:t>
    </dgm:pt>
    <dgm:pt modelId="{BA619AE9-B811-4A35-AC80-45FD9326A3AA}" type="sibTrans" cxnId="{0223A328-2539-421A-BC08-FBFF8446B570}">
      <dgm:prSet/>
      <dgm:spPr/>
      <dgm:t>
        <a:bodyPr/>
        <a:lstStyle/>
        <a:p>
          <a:endParaRPr lang="zh-TW" altLang="en-US"/>
        </a:p>
      </dgm:t>
    </dgm:pt>
    <dgm:pt modelId="{BD8C0218-BDED-4000-8535-A798E6365C9C}">
      <dgm:prSet/>
      <dgm:spPr>
        <a:solidFill>
          <a:srgbClr val="99FF99"/>
        </a:solidFill>
        <a:ln>
          <a:solidFill>
            <a:srgbClr val="00B050"/>
          </a:solidFill>
        </a:ln>
      </dgm:spPr>
      <dgm:t>
        <a:bodyPr/>
        <a:lstStyle/>
        <a:p>
          <a:pPr rtl="0"/>
          <a:r>
            <a:rPr lang="zh-TW" dirty="0">
              <a:solidFill>
                <a:schemeClr val="tx1"/>
              </a:solidFill>
            </a:rPr>
            <a:t>學員分階段達到專業養成</a:t>
          </a:r>
        </a:p>
      </dgm:t>
    </dgm:pt>
    <dgm:pt modelId="{921DD231-CCFE-44E3-A1E2-C5F7891D12F4}" type="parTrans" cxnId="{EEDCF951-09D8-4DDD-B673-814CF7F628E5}">
      <dgm:prSet/>
      <dgm:spPr/>
      <dgm:t>
        <a:bodyPr/>
        <a:lstStyle/>
        <a:p>
          <a:endParaRPr lang="zh-TW" altLang="en-US"/>
        </a:p>
      </dgm:t>
    </dgm:pt>
    <dgm:pt modelId="{26AAFAA4-4B0E-4F0C-94EA-582D3A3C94CF}" type="sibTrans" cxnId="{EEDCF951-09D8-4DDD-B673-814CF7F628E5}">
      <dgm:prSet/>
      <dgm:spPr/>
      <dgm:t>
        <a:bodyPr/>
        <a:lstStyle/>
        <a:p>
          <a:endParaRPr lang="zh-TW" altLang="en-US"/>
        </a:p>
      </dgm:t>
    </dgm:pt>
    <dgm:pt modelId="{C4F3B2C0-75B4-4CD3-A656-E1754D1BFC4C}">
      <dgm:prSet/>
      <dgm:spPr>
        <a:solidFill>
          <a:srgbClr val="FFCC99"/>
        </a:solidFill>
        <a:ln>
          <a:solidFill>
            <a:srgbClr val="00B050"/>
          </a:solidFill>
        </a:ln>
      </dgm:spPr>
      <dgm:t>
        <a:bodyPr/>
        <a:lstStyle/>
        <a:p>
          <a:pPr rtl="0"/>
          <a:r>
            <a:rPr lang="zh-TW" dirty="0">
              <a:solidFill>
                <a:schemeClr val="tx1"/>
              </a:solidFill>
            </a:rPr>
            <a:t>落實核心能力導向之醫學教育訓練與評估</a:t>
          </a:r>
        </a:p>
      </dgm:t>
    </dgm:pt>
    <dgm:pt modelId="{1ED5FE05-D731-448A-8F7E-D1AD81CB999F}" type="parTrans" cxnId="{49E61979-C84D-423A-81FB-B8573956C167}">
      <dgm:prSet/>
      <dgm:spPr/>
      <dgm:t>
        <a:bodyPr/>
        <a:lstStyle/>
        <a:p>
          <a:endParaRPr lang="zh-TW" altLang="en-US"/>
        </a:p>
      </dgm:t>
    </dgm:pt>
    <dgm:pt modelId="{F065BE5A-13A2-4EBF-AB9B-AC5F830B448D}" type="sibTrans" cxnId="{49E61979-C84D-423A-81FB-B8573956C167}">
      <dgm:prSet/>
      <dgm:spPr/>
      <dgm:t>
        <a:bodyPr/>
        <a:lstStyle/>
        <a:p>
          <a:endParaRPr lang="zh-TW" altLang="en-US"/>
        </a:p>
      </dgm:t>
    </dgm:pt>
    <dgm:pt modelId="{DA94C08F-FC4D-4C58-8BF6-F2D754F1B699}" type="pres">
      <dgm:prSet presAssocID="{CA330AB8-B1D2-4FC4-98EE-E748BC0479EA}" presName="CompostProcess" presStyleCnt="0">
        <dgm:presLayoutVars>
          <dgm:dir/>
          <dgm:resizeHandles val="exact"/>
        </dgm:presLayoutVars>
      </dgm:prSet>
      <dgm:spPr/>
    </dgm:pt>
    <dgm:pt modelId="{8D4A2323-173C-4F6C-B7BA-38CF6EFF60AF}" type="pres">
      <dgm:prSet presAssocID="{CA330AB8-B1D2-4FC4-98EE-E748BC0479EA}" presName="arrow" presStyleLbl="bgShp" presStyleIdx="0" presStyleCnt="1"/>
      <dgm:spPr>
        <a:solidFill>
          <a:srgbClr val="002060"/>
        </a:solidFill>
      </dgm:spPr>
    </dgm:pt>
    <dgm:pt modelId="{4A1ADCE7-984D-4BB4-9306-D1697D47CD35}" type="pres">
      <dgm:prSet presAssocID="{CA330AB8-B1D2-4FC4-98EE-E748BC0479EA}" presName="linearProcess" presStyleCnt="0"/>
      <dgm:spPr/>
    </dgm:pt>
    <dgm:pt modelId="{8C921135-A478-436E-A589-2B0C52301CB3}" type="pres">
      <dgm:prSet presAssocID="{70965034-4058-4967-813C-A6ED862E3BCC}" presName="textNode" presStyleLbl="node1" presStyleIdx="0" presStyleCnt="4">
        <dgm:presLayoutVars>
          <dgm:bulletEnabled val="1"/>
        </dgm:presLayoutVars>
      </dgm:prSet>
      <dgm:spPr/>
    </dgm:pt>
    <dgm:pt modelId="{10FABA26-5E46-46CC-BEE9-01DEC4C34394}" type="pres">
      <dgm:prSet presAssocID="{60126338-7E1C-4B4F-9AA8-FCFD30C0BD40}" presName="sibTrans" presStyleCnt="0"/>
      <dgm:spPr/>
    </dgm:pt>
    <dgm:pt modelId="{3EBE229E-7FF7-41DF-AE49-C7771E6A7418}" type="pres">
      <dgm:prSet presAssocID="{6E347E66-224E-40C7-BBE8-2D354A79994A}" presName="textNode" presStyleLbl="node1" presStyleIdx="1" presStyleCnt="4">
        <dgm:presLayoutVars>
          <dgm:bulletEnabled val="1"/>
        </dgm:presLayoutVars>
      </dgm:prSet>
      <dgm:spPr/>
    </dgm:pt>
    <dgm:pt modelId="{A4E88136-E724-42CE-A9CC-806A8DD1CB40}" type="pres">
      <dgm:prSet presAssocID="{BA619AE9-B811-4A35-AC80-45FD9326A3AA}" presName="sibTrans" presStyleCnt="0"/>
      <dgm:spPr/>
    </dgm:pt>
    <dgm:pt modelId="{FAD036FD-9C2B-4968-BB90-F432CBCF6B40}" type="pres">
      <dgm:prSet presAssocID="{BD8C0218-BDED-4000-8535-A798E6365C9C}" presName="textNode" presStyleLbl="node1" presStyleIdx="2" presStyleCnt="4" custLinFactNeighborX="9974" custLinFactNeighborY="-2119">
        <dgm:presLayoutVars>
          <dgm:bulletEnabled val="1"/>
        </dgm:presLayoutVars>
      </dgm:prSet>
      <dgm:spPr/>
    </dgm:pt>
    <dgm:pt modelId="{3F3A98F6-53C0-471F-960A-EB29A1C1C69C}" type="pres">
      <dgm:prSet presAssocID="{26AAFAA4-4B0E-4F0C-94EA-582D3A3C94CF}" presName="sibTrans" presStyleCnt="0"/>
      <dgm:spPr/>
    </dgm:pt>
    <dgm:pt modelId="{071DAAFF-557E-4F27-9787-C47C3A95D28E}" type="pres">
      <dgm:prSet presAssocID="{C4F3B2C0-75B4-4CD3-A656-E1754D1BFC4C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223A328-2539-421A-BC08-FBFF8446B570}" srcId="{CA330AB8-B1D2-4FC4-98EE-E748BC0479EA}" destId="{6E347E66-224E-40C7-BBE8-2D354A79994A}" srcOrd="1" destOrd="0" parTransId="{DBA050D8-3FDD-427D-AD9E-39A715DFC0F1}" sibTransId="{BA619AE9-B811-4A35-AC80-45FD9326A3AA}"/>
    <dgm:cxn modelId="{D0B1192E-60C9-4381-9B21-3B7A50CE4B7F}" type="presOf" srcId="{6E347E66-224E-40C7-BBE8-2D354A79994A}" destId="{3EBE229E-7FF7-41DF-AE49-C7771E6A7418}" srcOrd="0" destOrd="0" presId="urn:microsoft.com/office/officeart/2005/8/layout/hProcess9"/>
    <dgm:cxn modelId="{586E466E-E69A-418B-8DED-7FAFE49933E2}" srcId="{CA330AB8-B1D2-4FC4-98EE-E748BC0479EA}" destId="{70965034-4058-4967-813C-A6ED862E3BCC}" srcOrd="0" destOrd="0" parTransId="{1CB005DE-FC52-4247-A2C4-0E52169880ED}" sibTransId="{60126338-7E1C-4B4F-9AA8-FCFD30C0BD40}"/>
    <dgm:cxn modelId="{EEDCF951-09D8-4DDD-B673-814CF7F628E5}" srcId="{CA330AB8-B1D2-4FC4-98EE-E748BC0479EA}" destId="{BD8C0218-BDED-4000-8535-A798E6365C9C}" srcOrd="2" destOrd="0" parTransId="{921DD231-CCFE-44E3-A1E2-C5F7891D12F4}" sibTransId="{26AAFAA4-4B0E-4F0C-94EA-582D3A3C94CF}"/>
    <dgm:cxn modelId="{CA4FBF75-7845-41AD-9579-0BE03E46D520}" type="presOf" srcId="{C4F3B2C0-75B4-4CD3-A656-E1754D1BFC4C}" destId="{071DAAFF-557E-4F27-9787-C47C3A95D28E}" srcOrd="0" destOrd="0" presId="urn:microsoft.com/office/officeart/2005/8/layout/hProcess9"/>
    <dgm:cxn modelId="{49E61979-C84D-423A-81FB-B8573956C167}" srcId="{CA330AB8-B1D2-4FC4-98EE-E748BC0479EA}" destId="{C4F3B2C0-75B4-4CD3-A656-E1754D1BFC4C}" srcOrd="3" destOrd="0" parTransId="{1ED5FE05-D731-448A-8F7E-D1AD81CB999F}" sibTransId="{F065BE5A-13A2-4EBF-AB9B-AC5F830B448D}"/>
    <dgm:cxn modelId="{742955A4-18C9-40C7-86C7-0FA0EFCF7F25}" type="presOf" srcId="{CA330AB8-B1D2-4FC4-98EE-E748BC0479EA}" destId="{DA94C08F-FC4D-4C58-8BF6-F2D754F1B699}" srcOrd="0" destOrd="0" presId="urn:microsoft.com/office/officeart/2005/8/layout/hProcess9"/>
    <dgm:cxn modelId="{933827AF-24A9-4B7C-B84F-3C3A2F801932}" type="presOf" srcId="{BD8C0218-BDED-4000-8535-A798E6365C9C}" destId="{FAD036FD-9C2B-4968-BB90-F432CBCF6B40}" srcOrd="0" destOrd="0" presId="urn:microsoft.com/office/officeart/2005/8/layout/hProcess9"/>
    <dgm:cxn modelId="{27E82ADE-80D4-4F0B-83F7-30D36D5C3950}" type="presOf" srcId="{70965034-4058-4967-813C-A6ED862E3BCC}" destId="{8C921135-A478-436E-A589-2B0C52301CB3}" srcOrd="0" destOrd="0" presId="urn:microsoft.com/office/officeart/2005/8/layout/hProcess9"/>
    <dgm:cxn modelId="{7DBBDE04-9E8E-4256-BB14-C8A769C675E9}" type="presParOf" srcId="{DA94C08F-FC4D-4C58-8BF6-F2D754F1B699}" destId="{8D4A2323-173C-4F6C-B7BA-38CF6EFF60AF}" srcOrd="0" destOrd="0" presId="urn:microsoft.com/office/officeart/2005/8/layout/hProcess9"/>
    <dgm:cxn modelId="{766F45AF-AAA9-46F2-A600-A573A1B938DA}" type="presParOf" srcId="{DA94C08F-FC4D-4C58-8BF6-F2D754F1B699}" destId="{4A1ADCE7-984D-4BB4-9306-D1697D47CD35}" srcOrd="1" destOrd="0" presId="urn:microsoft.com/office/officeart/2005/8/layout/hProcess9"/>
    <dgm:cxn modelId="{05510BF8-76C9-44F4-9FE9-D5C18E7A2DCE}" type="presParOf" srcId="{4A1ADCE7-984D-4BB4-9306-D1697D47CD35}" destId="{8C921135-A478-436E-A589-2B0C52301CB3}" srcOrd="0" destOrd="0" presId="urn:microsoft.com/office/officeart/2005/8/layout/hProcess9"/>
    <dgm:cxn modelId="{A86F2495-4D26-43F9-91B4-6AA255D4EE87}" type="presParOf" srcId="{4A1ADCE7-984D-4BB4-9306-D1697D47CD35}" destId="{10FABA26-5E46-46CC-BEE9-01DEC4C34394}" srcOrd="1" destOrd="0" presId="urn:microsoft.com/office/officeart/2005/8/layout/hProcess9"/>
    <dgm:cxn modelId="{A05F1B32-8DE1-4009-9EA5-A2CC8F6198C0}" type="presParOf" srcId="{4A1ADCE7-984D-4BB4-9306-D1697D47CD35}" destId="{3EBE229E-7FF7-41DF-AE49-C7771E6A7418}" srcOrd="2" destOrd="0" presId="urn:microsoft.com/office/officeart/2005/8/layout/hProcess9"/>
    <dgm:cxn modelId="{CC7D3F69-D58E-4BAA-A9E7-13A2333CE567}" type="presParOf" srcId="{4A1ADCE7-984D-4BB4-9306-D1697D47CD35}" destId="{A4E88136-E724-42CE-A9CC-806A8DD1CB40}" srcOrd="3" destOrd="0" presId="urn:microsoft.com/office/officeart/2005/8/layout/hProcess9"/>
    <dgm:cxn modelId="{2605A395-931B-4397-AD86-4249657CACA5}" type="presParOf" srcId="{4A1ADCE7-984D-4BB4-9306-D1697D47CD35}" destId="{FAD036FD-9C2B-4968-BB90-F432CBCF6B40}" srcOrd="4" destOrd="0" presId="urn:microsoft.com/office/officeart/2005/8/layout/hProcess9"/>
    <dgm:cxn modelId="{EB5071E9-82B9-4045-A4C4-A03711B48508}" type="presParOf" srcId="{4A1ADCE7-984D-4BB4-9306-D1697D47CD35}" destId="{3F3A98F6-53C0-471F-960A-EB29A1C1C69C}" srcOrd="5" destOrd="0" presId="urn:microsoft.com/office/officeart/2005/8/layout/hProcess9"/>
    <dgm:cxn modelId="{4BF0242C-7D6D-4FDF-8ED3-7888E7CF0929}" type="presParOf" srcId="{4A1ADCE7-984D-4BB4-9306-D1697D47CD35}" destId="{071DAAFF-557E-4F27-9787-C47C3A95D28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BE5EFC-6653-45AC-957D-9FD99B5AA577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EB1A74F-17EE-48EB-B2A8-D9624A52D9CA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Premedical Education</a:t>
          </a:r>
          <a:endParaRPr lang="zh-TW"/>
        </a:p>
      </dgm:t>
    </dgm:pt>
    <dgm:pt modelId="{B2FFF8C9-7389-4D70-BF1E-F8A2FAD85396}" type="parTrans" cxnId="{8A1FDAC2-D667-4F14-8735-B4A72C32C51C}">
      <dgm:prSet/>
      <dgm:spPr/>
      <dgm:t>
        <a:bodyPr/>
        <a:lstStyle/>
        <a:p>
          <a:endParaRPr lang="zh-TW" altLang="en-US"/>
        </a:p>
      </dgm:t>
    </dgm:pt>
    <dgm:pt modelId="{F2E7CAC5-24F9-44B2-942C-01CBA9B22420}" type="sibTrans" cxnId="{8A1FDAC2-D667-4F14-8735-B4A72C32C51C}">
      <dgm:prSet/>
      <dgm:spPr/>
      <dgm:t>
        <a:bodyPr/>
        <a:lstStyle/>
        <a:p>
          <a:endParaRPr lang="zh-TW" altLang="en-US"/>
        </a:p>
      </dgm:t>
    </dgm:pt>
    <dgm:pt modelId="{1C1E87CF-0AAB-43CA-B0EC-31CDBAF19B89}">
      <dgm:prSet/>
      <dgm:spPr/>
      <dgm:t>
        <a:bodyPr/>
        <a:lstStyle/>
        <a:p>
          <a:r>
            <a:rPr lang="en-US"/>
            <a:t>Medical Education</a:t>
          </a:r>
          <a:endParaRPr lang="zh-TW"/>
        </a:p>
      </dgm:t>
    </dgm:pt>
    <dgm:pt modelId="{E6B0CB29-29BD-4062-A94D-7247EA1BD1B4}" type="parTrans" cxnId="{831B6053-DDFF-4542-9C13-6324A00B89A5}">
      <dgm:prSet/>
      <dgm:spPr/>
      <dgm:t>
        <a:bodyPr/>
        <a:lstStyle/>
        <a:p>
          <a:endParaRPr lang="zh-TW" altLang="en-US"/>
        </a:p>
      </dgm:t>
    </dgm:pt>
    <dgm:pt modelId="{263B0649-525F-4759-B9E2-A6DD11015E37}" type="sibTrans" cxnId="{831B6053-DDFF-4542-9C13-6324A00B89A5}">
      <dgm:prSet/>
      <dgm:spPr/>
      <dgm:t>
        <a:bodyPr/>
        <a:lstStyle/>
        <a:p>
          <a:endParaRPr lang="zh-TW" altLang="en-US"/>
        </a:p>
      </dgm:t>
    </dgm:pt>
    <dgm:pt modelId="{D415F516-2D38-41BE-99C1-F57FC12625B8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/>
            <a:t>Specialty Education (Residency)</a:t>
          </a:r>
          <a:endParaRPr lang="zh-TW"/>
        </a:p>
      </dgm:t>
    </dgm:pt>
    <dgm:pt modelId="{9A32CC0B-4262-473E-A399-815848712AD9}" type="parTrans" cxnId="{23C547B2-EA99-4EF8-B56E-56D8FF56DA48}">
      <dgm:prSet/>
      <dgm:spPr/>
      <dgm:t>
        <a:bodyPr/>
        <a:lstStyle/>
        <a:p>
          <a:endParaRPr lang="zh-TW" altLang="en-US"/>
        </a:p>
      </dgm:t>
    </dgm:pt>
    <dgm:pt modelId="{ECF82CEA-F6C5-4D94-9810-1F1F281580B5}" type="sibTrans" cxnId="{23C547B2-EA99-4EF8-B56E-56D8FF56DA48}">
      <dgm:prSet/>
      <dgm:spPr/>
      <dgm:t>
        <a:bodyPr/>
        <a:lstStyle/>
        <a:p>
          <a:endParaRPr lang="zh-TW" altLang="en-US"/>
        </a:p>
      </dgm:t>
    </dgm:pt>
    <dgm:pt modelId="{AAD16CE2-04E2-4A31-AFE4-C434EB7078DF}">
      <dgm:prSet/>
      <dgm:spPr/>
      <dgm:t>
        <a:bodyPr/>
        <a:lstStyle/>
        <a:p>
          <a:r>
            <a:rPr lang="en-US"/>
            <a:t>Subspecialty Education (Fellowship)</a:t>
          </a:r>
          <a:endParaRPr lang="zh-TW"/>
        </a:p>
      </dgm:t>
    </dgm:pt>
    <dgm:pt modelId="{8D5CA2E0-321B-418B-B84C-018289086658}" type="parTrans" cxnId="{D571956D-819F-4C1B-BE1A-899EB28D8C88}">
      <dgm:prSet/>
      <dgm:spPr/>
      <dgm:t>
        <a:bodyPr/>
        <a:lstStyle/>
        <a:p>
          <a:endParaRPr lang="zh-TW" altLang="en-US"/>
        </a:p>
      </dgm:t>
    </dgm:pt>
    <dgm:pt modelId="{424898BB-5354-4F22-9135-79DEE39ED6B3}" type="sibTrans" cxnId="{D571956D-819F-4C1B-BE1A-899EB28D8C88}">
      <dgm:prSet/>
      <dgm:spPr/>
      <dgm:t>
        <a:bodyPr/>
        <a:lstStyle/>
        <a:p>
          <a:endParaRPr lang="zh-TW" altLang="en-US"/>
        </a:p>
      </dgm:t>
    </dgm:pt>
    <dgm:pt modelId="{AF1B2524-A2D3-45EC-A10E-7EF67CE809BF}">
      <dgm:prSet/>
      <dgm:spPr/>
      <dgm:t>
        <a:bodyPr/>
        <a:lstStyle/>
        <a:p>
          <a:r>
            <a:rPr lang="en-US"/>
            <a:t>Continuing Education</a:t>
          </a:r>
          <a:endParaRPr lang="zh-TW"/>
        </a:p>
      </dgm:t>
    </dgm:pt>
    <dgm:pt modelId="{0DCA8319-57BD-41DF-B24B-CC9E374D144D}" type="parTrans" cxnId="{471AB17E-D062-4FF0-8FFD-F82705D63FF7}">
      <dgm:prSet/>
      <dgm:spPr/>
      <dgm:t>
        <a:bodyPr/>
        <a:lstStyle/>
        <a:p>
          <a:endParaRPr lang="zh-TW" altLang="en-US"/>
        </a:p>
      </dgm:t>
    </dgm:pt>
    <dgm:pt modelId="{E19A72C0-FA48-4583-A814-142AF65900EF}" type="sibTrans" cxnId="{471AB17E-D062-4FF0-8FFD-F82705D63FF7}">
      <dgm:prSet/>
      <dgm:spPr/>
      <dgm:t>
        <a:bodyPr/>
        <a:lstStyle/>
        <a:p>
          <a:endParaRPr lang="zh-TW" altLang="en-US"/>
        </a:p>
      </dgm:t>
    </dgm:pt>
    <dgm:pt modelId="{8174E016-C8B1-49A8-85DE-E0AD80745B8D}" type="pres">
      <dgm:prSet presAssocID="{BDBE5EFC-6653-45AC-957D-9FD99B5AA577}" presName="CompostProcess" presStyleCnt="0">
        <dgm:presLayoutVars>
          <dgm:dir/>
          <dgm:resizeHandles val="exact"/>
        </dgm:presLayoutVars>
      </dgm:prSet>
      <dgm:spPr/>
    </dgm:pt>
    <dgm:pt modelId="{65C2DFE8-E742-41CE-9035-BA223CB97EEC}" type="pres">
      <dgm:prSet presAssocID="{BDBE5EFC-6653-45AC-957D-9FD99B5AA577}" presName="arrow" presStyleLbl="bgShp" presStyleIdx="0" presStyleCnt="1"/>
      <dgm:spPr>
        <a:solidFill>
          <a:schemeClr val="accent5">
            <a:lumMod val="50000"/>
          </a:schemeClr>
        </a:solidFill>
      </dgm:spPr>
    </dgm:pt>
    <dgm:pt modelId="{D35DA2C8-A8D2-4BD7-B914-0CA37BF9AB57}" type="pres">
      <dgm:prSet presAssocID="{BDBE5EFC-6653-45AC-957D-9FD99B5AA577}" presName="linearProcess" presStyleCnt="0"/>
      <dgm:spPr/>
    </dgm:pt>
    <dgm:pt modelId="{6BB9ABC9-8EF5-4D4C-B112-0A57E771B8B7}" type="pres">
      <dgm:prSet presAssocID="{2EB1A74F-17EE-48EB-B2A8-D9624A52D9CA}" presName="textNode" presStyleLbl="node1" presStyleIdx="0" presStyleCnt="5">
        <dgm:presLayoutVars>
          <dgm:bulletEnabled val="1"/>
        </dgm:presLayoutVars>
      </dgm:prSet>
      <dgm:spPr/>
    </dgm:pt>
    <dgm:pt modelId="{FD637B7B-66E9-44FC-9DE6-F4450D30FED3}" type="pres">
      <dgm:prSet presAssocID="{F2E7CAC5-24F9-44B2-942C-01CBA9B22420}" presName="sibTrans" presStyleCnt="0"/>
      <dgm:spPr/>
    </dgm:pt>
    <dgm:pt modelId="{87AA864E-2C4B-4B9D-A10A-F75661EFEBDA}" type="pres">
      <dgm:prSet presAssocID="{1C1E87CF-0AAB-43CA-B0EC-31CDBAF19B89}" presName="textNode" presStyleLbl="node1" presStyleIdx="1" presStyleCnt="5">
        <dgm:presLayoutVars>
          <dgm:bulletEnabled val="1"/>
        </dgm:presLayoutVars>
      </dgm:prSet>
      <dgm:spPr/>
    </dgm:pt>
    <dgm:pt modelId="{17165994-FE95-44ED-AE2A-EFDA03208657}" type="pres">
      <dgm:prSet presAssocID="{263B0649-525F-4759-B9E2-A6DD11015E37}" presName="sibTrans" presStyleCnt="0"/>
      <dgm:spPr/>
    </dgm:pt>
    <dgm:pt modelId="{324A3EA3-784F-4685-B783-F3C208FDD4CE}" type="pres">
      <dgm:prSet presAssocID="{D415F516-2D38-41BE-99C1-F57FC12625B8}" presName="textNode" presStyleLbl="node1" presStyleIdx="2" presStyleCnt="5">
        <dgm:presLayoutVars>
          <dgm:bulletEnabled val="1"/>
        </dgm:presLayoutVars>
      </dgm:prSet>
      <dgm:spPr/>
    </dgm:pt>
    <dgm:pt modelId="{B640607E-ED67-421C-8744-E86C9C5A9F59}" type="pres">
      <dgm:prSet presAssocID="{ECF82CEA-F6C5-4D94-9810-1F1F281580B5}" presName="sibTrans" presStyleCnt="0"/>
      <dgm:spPr/>
    </dgm:pt>
    <dgm:pt modelId="{C7C800F0-D75A-4967-A5BE-9C5F0099FD47}" type="pres">
      <dgm:prSet presAssocID="{AAD16CE2-04E2-4A31-AFE4-C434EB7078DF}" presName="textNode" presStyleLbl="node1" presStyleIdx="3" presStyleCnt="5">
        <dgm:presLayoutVars>
          <dgm:bulletEnabled val="1"/>
        </dgm:presLayoutVars>
      </dgm:prSet>
      <dgm:spPr/>
    </dgm:pt>
    <dgm:pt modelId="{69B71561-CF63-454C-9400-789452813F2C}" type="pres">
      <dgm:prSet presAssocID="{424898BB-5354-4F22-9135-79DEE39ED6B3}" presName="sibTrans" presStyleCnt="0"/>
      <dgm:spPr/>
    </dgm:pt>
    <dgm:pt modelId="{B85D2509-2291-4387-B488-5970CD6EF975}" type="pres">
      <dgm:prSet presAssocID="{AF1B2524-A2D3-45EC-A10E-7EF67CE809BF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D571956D-819F-4C1B-BE1A-899EB28D8C88}" srcId="{BDBE5EFC-6653-45AC-957D-9FD99B5AA577}" destId="{AAD16CE2-04E2-4A31-AFE4-C434EB7078DF}" srcOrd="3" destOrd="0" parTransId="{8D5CA2E0-321B-418B-B84C-018289086658}" sibTransId="{424898BB-5354-4F22-9135-79DEE39ED6B3}"/>
    <dgm:cxn modelId="{440B386F-B6B8-4374-B0BD-B81A0ED64FE9}" type="presOf" srcId="{1C1E87CF-0AAB-43CA-B0EC-31CDBAF19B89}" destId="{87AA864E-2C4B-4B9D-A10A-F75661EFEBDA}" srcOrd="0" destOrd="0" presId="urn:microsoft.com/office/officeart/2005/8/layout/hProcess9"/>
    <dgm:cxn modelId="{831B6053-DDFF-4542-9C13-6324A00B89A5}" srcId="{BDBE5EFC-6653-45AC-957D-9FD99B5AA577}" destId="{1C1E87CF-0AAB-43CA-B0EC-31CDBAF19B89}" srcOrd="1" destOrd="0" parTransId="{E6B0CB29-29BD-4062-A94D-7247EA1BD1B4}" sibTransId="{263B0649-525F-4759-B9E2-A6DD11015E37}"/>
    <dgm:cxn modelId="{A1A39E57-717B-46D5-A4B9-F31ACE653DAE}" type="presOf" srcId="{AAD16CE2-04E2-4A31-AFE4-C434EB7078DF}" destId="{C7C800F0-D75A-4967-A5BE-9C5F0099FD47}" srcOrd="0" destOrd="0" presId="urn:microsoft.com/office/officeart/2005/8/layout/hProcess9"/>
    <dgm:cxn modelId="{471AB17E-D062-4FF0-8FFD-F82705D63FF7}" srcId="{BDBE5EFC-6653-45AC-957D-9FD99B5AA577}" destId="{AF1B2524-A2D3-45EC-A10E-7EF67CE809BF}" srcOrd="4" destOrd="0" parTransId="{0DCA8319-57BD-41DF-B24B-CC9E374D144D}" sibTransId="{E19A72C0-FA48-4583-A814-142AF65900EF}"/>
    <dgm:cxn modelId="{68084E86-B9F4-4FB8-A9A9-527AE2E729D8}" type="presOf" srcId="{BDBE5EFC-6653-45AC-957D-9FD99B5AA577}" destId="{8174E016-C8B1-49A8-85DE-E0AD80745B8D}" srcOrd="0" destOrd="0" presId="urn:microsoft.com/office/officeart/2005/8/layout/hProcess9"/>
    <dgm:cxn modelId="{181BC68C-4E58-413C-B8DC-81B6CC646194}" type="presOf" srcId="{AF1B2524-A2D3-45EC-A10E-7EF67CE809BF}" destId="{B85D2509-2291-4387-B488-5970CD6EF975}" srcOrd="0" destOrd="0" presId="urn:microsoft.com/office/officeart/2005/8/layout/hProcess9"/>
    <dgm:cxn modelId="{8AED16B0-F4CD-4F71-BC50-E7C3C9B8FCFC}" type="presOf" srcId="{D415F516-2D38-41BE-99C1-F57FC12625B8}" destId="{324A3EA3-784F-4685-B783-F3C208FDD4CE}" srcOrd="0" destOrd="0" presId="urn:microsoft.com/office/officeart/2005/8/layout/hProcess9"/>
    <dgm:cxn modelId="{23C547B2-EA99-4EF8-B56E-56D8FF56DA48}" srcId="{BDBE5EFC-6653-45AC-957D-9FD99B5AA577}" destId="{D415F516-2D38-41BE-99C1-F57FC12625B8}" srcOrd="2" destOrd="0" parTransId="{9A32CC0B-4262-473E-A399-815848712AD9}" sibTransId="{ECF82CEA-F6C5-4D94-9810-1F1F281580B5}"/>
    <dgm:cxn modelId="{99AF5FB6-DD40-4E7E-AF3A-BB5A68BA9716}" type="presOf" srcId="{2EB1A74F-17EE-48EB-B2A8-D9624A52D9CA}" destId="{6BB9ABC9-8EF5-4D4C-B112-0A57E771B8B7}" srcOrd="0" destOrd="0" presId="urn:microsoft.com/office/officeart/2005/8/layout/hProcess9"/>
    <dgm:cxn modelId="{8A1FDAC2-D667-4F14-8735-B4A72C32C51C}" srcId="{BDBE5EFC-6653-45AC-957D-9FD99B5AA577}" destId="{2EB1A74F-17EE-48EB-B2A8-D9624A52D9CA}" srcOrd="0" destOrd="0" parTransId="{B2FFF8C9-7389-4D70-BF1E-F8A2FAD85396}" sibTransId="{F2E7CAC5-24F9-44B2-942C-01CBA9B22420}"/>
    <dgm:cxn modelId="{39B9BB5D-13E3-46F0-99E8-2F58AE96EF91}" type="presParOf" srcId="{8174E016-C8B1-49A8-85DE-E0AD80745B8D}" destId="{65C2DFE8-E742-41CE-9035-BA223CB97EEC}" srcOrd="0" destOrd="0" presId="urn:microsoft.com/office/officeart/2005/8/layout/hProcess9"/>
    <dgm:cxn modelId="{0C5DA6F4-8F90-41FF-87A6-B43A8CD71508}" type="presParOf" srcId="{8174E016-C8B1-49A8-85DE-E0AD80745B8D}" destId="{D35DA2C8-A8D2-4BD7-B914-0CA37BF9AB57}" srcOrd="1" destOrd="0" presId="urn:microsoft.com/office/officeart/2005/8/layout/hProcess9"/>
    <dgm:cxn modelId="{6CEEEC64-112D-48D5-867C-85BC926AE4CA}" type="presParOf" srcId="{D35DA2C8-A8D2-4BD7-B914-0CA37BF9AB57}" destId="{6BB9ABC9-8EF5-4D4C-B112-0A57E771B8B7}" srcOrd="0" destOrd="0" presId="urn:microsoft.com/office/officeart/2005/8/layout/hProcess9"/>
    <dgm:cxn modelId="{576028EB-380E-4201-A70F-1D5B34857722}" type="presParOf" srcId="{D35DA2C8-A8D2-4BD7-B914-0CA37BF9AB57}" destId="{FD637B7B-66E9-44FC-9DE6-F4450D30FED3}" srcOrd="1" destOrd="0" presId="urn:microsoft.com/office/officeart/2005/8/layout/hProcess9"/>
    <dgm:cxn modelId="{180A044C-C0B8-478D-8393-0A4CB3CB59E2}" type="presParOf" srcId="{D35DA2C8-A8D2-4BD7-B914-0CA37BF9AB57}" destId="{87AA864E-2C4B-4B9D-A10A-F75661EFEBDA}" srcOrd="2" destOrd="0" presId="urn:microsoft.com/office/officeart/2005/8/layout/hProcess9"/>
    <dgm:cxn modelId="{B6C0C88B-9691-4335-8C8D-39ABE8B53483}" type="presParOf" srcId="{D35DA2C8-A8D2-4BD7-B914-0CA37BF9AB57}" destId="{17165994-FE95-44ED-AE2A-EFDA03208657}" srcOrd="3" destOrd="0" presId="urn:microsoft.com/office/officeart/2005/8/layout/hProcess9"/>
    <dgm:cxn modelId="{ED70D396-6186-412F-8E48-2CE07F697791}" type="presParOf" srcId="{D35DA2C8-A8D2-4BD7-B914-0CA37BF9AB57}" destId="{324A3EA3-784F-4685-B783-F3C208FDD4CE}" srcOrd="4" destOrd="0" presId="urn:microsoft.com/office/officeart/2005/8/layout/hProcess9"/>
    <dgm:cxn modelId="{2CC6862C-A614-4780-B252-3AAD750CCD72}" type="presParOf" srcId="{D35DA2C8-A8D2-4BD7-B914-0CA37BF9AB57}" destId="{B640607E-ED67-421C-8744-E86C9C5A9F59}" srcOrd="5" destOrd="0" presId="urn:microsoft.com/office/officeart/2005/8/layout/hProcess9"/>
    <dgm:cxn modelId="{29DDFCA4-4B5D-4A50-8882-F9E6E0D5E21C}" type="presParOf" srcId="{D35DA2C8-A8D2-4BD7-B914-0CA37BF9AB57}" destId="{C7C800F0-D75A-4967-A5BE-9C5F0099FD47}" srcOrd="6" destOrd="0" presId="urn:microsoft.com/office/officeart/2005/8/layout/hProcess9"/>
    <dgm:cxn modelId="{0015957C-1C55-4DA7-A351-48F5A010D918}" type="presParOf" srcId="{D35DA2C8-A8D2-4BD7-B914-0CA37BF9AB57}" destId="{69B71561-CF63-454C-9400-789452813F2C}" srcOrd="7" destOrd="0" presId="urn:microsoft.com/office/officeart/2005/8/layout/hProcess9"/>
    <dgm:cxn modelId="{A63A5B4A-B2F6-4D66-AD1B-3287AA3CE74C}" type="presParOf" srcId="{D35DA2C8-A8D2-4BD7-B914-0CA37BF9AB57}" destId="{B85D2509-2291-4387-B488-5970CD6EF97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2AD7F3-2861-48AC-91ED-4EC3C79B503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6BC0F4B-9A9B-4973-91EC-EF7F6F2C2977}">
      <dgm:prSet custT="1"/>
      <dgm:spPr>
        <a:solidFill>
          <a:srgbClr val="212765"/>
        </a:solidFill>
      </dgm:spPr>
      <dgm:t>
        <a:bodyPr/>
        <a:lstStyle/>
        <a:p>
          <a:r>
            <a:rPr lang="zh-TW" altLang="en-US" sz="2000" dirty="0"/>
            <a:t>成果標準化、歷程個別化</a:t>
          </a:r>
        </a:p>
      </dgm:t>
    </dgm:pt>
    <dgm:pt modelId="{DB2B9187-DE9E-4D15-B496-86796C6B43A9}" type="parTrans" cxnId="{CA2F84B3-3BC6-4BE0-B81E-80FBB7E0E864}">
      <dgm:prSet/>
      <dgm:spPr/>
      <dgm:t>
        <a:bodyPr/>
        <a:lstStyle/>
        <a:p>
          <a:endParaRPr lang="zh-TW" altLang="en-US"/>
        </a:p>
      </dgm:t>
    </dgm:pt>
    <dgm:pt modelId="{D451FC9F-1352-474F-8333-1AAC603B60F5}" type="sibTrans" cxnId="{CA2F84B3-3BC6-4BE0-B81E-80FBB7E0E86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BA812F3A-7DAC-481E-AB20-2B0F8829970E}">
      <dgm:prSet custT="1"/>
      <dgm:spPr>
        <a:solidFill>
          <a:srgbClr val="212765"/>
        </a:solidFill>
      </dgm:spPr>
      <dgm:t>
        <a:bodyPr/>
        <a:lstStyle/>
        <a:p>
          <a:r>
            <a:rPr lang="zh-TW" altLang="en-US" sz="2000" dirty="0"/>
            <a:t>知識與實務經驗整合</a:t>
          </a:r>
        </a:p>
      </dgm:t>
    </dgm:pt>
    <dgm:pt modelId="{26A045B4-A928-4BC1-999E-B9A171B50153}" type="parTrans" cxnId="{701481B5-9CC3-4A51-802F-08EF142D22CF}">
      <dgm:prSet/>
      <dgm:spPr/>
      <dgm:t>
        <a:bodyPr/>
        <a:lstStyle/>
        <a:p>
          <a:endParaRPr lang="zh-TW" altLang="en-US"/>
        </a:p>
      </dgm:t>
    </dgm:pt>
    <dgm:pt modelId="{D34B35EE-0356-4A34-92CA-5B08DBF892BC}" type="sibTrans" cxnId="{701481B5-9CC3-4A51-802F-08EF142D22C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067F1555-0E57-4C18-88C2-114D68E582B3}">
      <dgm:prSet custT="1"/>
      <dgm:spPr>
        <a:solidFill>
          <a:srgbClr val="212765"/>
        </a:solidFill>
      </dgm:spPr>
      <dgm:t>
        <a:bodyPr/>
        <a:lstStyle/>
        <a:p>
          <a:r>
            <a:rPr lang="zh-TW" altLang="en-US" sz="2000" dirty="0"/>
            <a:t>自我學習與成長</a:t>
          </a:r>
        </a:p>
      </dgm:t>
    </dgm:pt>
    <dgm:pt modelId="{B80D34A6-5916-4E16-8FB8-99D8A0BC125D}" type="parTrans" cxnId="{5D39587C-32E8-4B22-BC3F-0EDDE26D6875}">
      <dgm:prSet/>
      <dgm:spPr/>
      <dgm:t>
        <a:bodyPr/>
        <a:lstStyle/>
        <a:p>
          <a:endParaRPr lang="zh-TW" altLang="en-US"/>
        </a:p>
      </dgm:t>
    </dgm:pt>
    <dgm:pt modelId="{C9A2E430-2BD0-41BE-8524-AB0909DEE62A}" type="sibTrans" cxnId="{5D39587C-32E8-4B22-BC3F-0EDDE26D6875}">
      <dgm:prSet/>
      <dgm:spPr/>
      <dgm:t>
        <a:bodyPr/>
        <a:lstStyle/>
        <a:p>
          <a:endParaRPr lang="zh-TW" altLang="en-US"/>
        </a:p>
      </dgm:t>
    </dgm:pt>
    <dgm:pt modelId="{B1F05554-05A3-4D22-92D0-2B2A2B4B6325}" type="pres">
      <dgm:prSet presAssocID="{232AD7F3-2861-48AC-91ED-4EC3C79B503B}" presName="Name0" presStyleCnt="0">
        <dgm:presLayoutVars>
          <dgm:dir/>
          <dgm:resizeHandles val="exact"/>
        </dgm:presLayoutVars>
      </dgm:prSet>
      <dgm:spPr/>
    </dgm:pt>
    <dgm:pt modelId="{268B8A20-CA30-4EAB-8F05-358AB91A4C79}" type="pres">
      <dgm:prSet presAssocID="{E6BC0F4B-9A9B-4973-91EC-EF7F6F2C2977}" presName="node" presStyleLbl="node1" presStyleIdx="0" presStyleCnt="3" custScaleX="114399">
        <dgm:presLayoutVars>
          <dgm:bulletEnabled val="1"/>
        </dgm:presLayoutVars>
      </dgm:prSet>
      <dgm:spPr/>
    </dgm:pt>
    <dgm:pt modelId="{F9E808F0-A33C-4286-A0F3-3DD85EE69CEF}" type="pres">
      <dgm:prSet presAssocID="{D451FC9F-1352-474F-8333-1AAC603B60F5}" presName="sibTrans" presStyleLbl="sibTrans2D1" presStyleIdx="0" presStyleCnt="2"/>
      <dgm:spPr/>
    </dgm:pt>
    <dgm:pt modelId="{A8624F2B-6A8A-4727-8562-631ED74ADAA7}" type="pres">
      <dgm:prSet presAssocID="{D451FC9F-1352-474F-8333-1AAC603B60F5}" presName="connectorText" presStyleLbl="sibTrans2D1" presStyleIdx="0" presStyleCnt="2"/>
      <dgm:spPr/>
    </dgm:pt>
    <dgm:pt modelId="{AE82FABE-9BF8-41AC-92A3-0E982C6C1C8A}" type="pres">
      <dgm:prSet presAssocID="{BA812F3A-7DAC-481E-AB20-2B0F8829970E}" presName="node" presStyleLbl="node1" presStyleIdx="1" presStyleCnt="3">
        <dgm:presLayoutVars>
          <dgm:bulletEnabled val="1"/>
        </dgm:presLayoutVars>
      </dgm:prSet>
      <dgm:spPr/>
    </dgm:pt>
    <dgm:pt modelId="{DE5C6D8C-4A19-4C49-B9D6-5466B9BB2055}" type="pres">
      <dgm:prSet presAssocID="{D34B35EE-0356-4A34-92CA-5B08DBF892BC}" presName="sibTrans" presStyleLbl="sibTrans2D1" presStyleIdx="1" presStyleCnt="2"/>
      <dgm:spPr/>
    </dgm:pt>
    <dgm:pt modelId="{0614E648-7D6C-47E2-81BC-12641394C8B6}" type="pres">
      <dgm:prSet presAssocID="{D34B35EE-0356-4A34-92CA-5B08DBF892BC}" presName="connectorText" presStyleLbl="sibTrans2D1" presStyleIdx="1" presStyleCnt="2"/>
      <dgm:spPr/>
    </dgm:pt>
    <dgm:pt modelId="{389E3882-2FF4-4E0B-9D7C-E022A41814C5}" type="pres">
      <dgm:prSet presAssocID="{067F1555-0E57-4C18-88C2-114D68E582B3}" presName="node" presStyleLbl="node1" presStyleIdx="2" presStyleCnt="3">
        <dgm:presLayoutVars>
          <dgm:bulletEnabled val="1"/>
        </dgm:presLayoutVars>
      </dgm:prSet>
      <dgm:spPr/>
    </dgm:pt>
  </dgm:ptLst>
  <dgm:cxnLst>
    <dgm:cxn modelId="{8E19165D-2CB6-4ADC-9FDD-7171330F99DF}" type="presOf" srcId="{E6BC0F4B-9A9B-4973-91EC-EF7F6F2C2977}" destId="{268B8A20-CA30-4EAB-8F05-358AB91A4C79}" srcOrd="0" destOrd="0" presId="urn:microsoft.com/office/officeart/2005/8/layout/process1"/>
    <dgm:cxn modelId="{19EA2E77-F69C-4831-A687-74AF06F40393}" type="presOf" srcId="{BA812F3A-7DAC-481E-AB20-2B0F8829970E}" destId="{AE82FABE-9BF8-41AC-92A3-0E982C6C1C8A}" srcOrd="0" destOrd="0" presId="urn:microsoft.com/office/officeart/2005/8/layout/process1"/>
    <dgm:cxn modelId="{5D39587C-32E8-4B22-BC3F-0EDDE26D6875}" srcId="{232AD7F3-2861-48AC-91ED-4EC3C79B503B}" destId="{067F1555-0E57-4C18-88C2-114D68E582B3}" srcOrd="2" destOrd="0" parTransId="{B80D34A6-5916-4E16-8FB8-99D8A0BC125D}" sibTransId="{C9A2E430-2BD0-41BE-8524-AB0909DEE62A}"/>
    <dgm:cxn modelId="{6B93777E-2349-4069-B4E8-333DA3513888}" type="presOf" srcId="{232AD7F3-2861-48AC-91ED-4EC3C79B503B}" destId="{B1F05554-05A3-4D22-92D0-2B2A2B4B6325}" srcOrd="0" destOrd="0" presId="urn:microsoft.com/office/officeart/2005/8/layout/process1"/>
    <dgm:cxn modelId="{46D02BA9-5C1F-41E6-AD25-4F2351640FF2}" type="presOf" srcId="{067F1555-0E57-4C18-88C2-114D68E582B3}" destId="{389E3882-2FF4-4E0B-9D7C-E022A41814C5}" srcOrd="0" destOrd="0" presId="urn:microsoft.com/office/officeart/2005/8/layout/process1"/>
    <dgm:cxn modelId="{CA2F84B3-3BC6-4BE0-B81E-80FBB7E0E864}" srcId="{232AD7F3-2861-48AC-91ED-4EC3C79B503B}" destId="{E6BC0F4B-9A9B-4973-91EC-EF7F6F2C2977}" srcOrd="0" destOrd="0" parTransId="{DB2B9187-DE9E-4D15-B496-86796C6B43A9}" sibTransId="{D451FC9F-1352-474F-8333-1AAC603B60F5}"/>
    <dgm:cxn modelId="{701481B5-9CC3-4A51-802F-08EF142D22CF}" srcId="{232AD7F3-2861-48AC-91ED-4EC3C79B503B}" destId="{BA812F3A-7DAC-481E-AB20-2B0F8829970E}" srcOrd="1" destOrd="0" parTransId="{26A045B4-A928-4BC1-999E-B9A171B50153}" sibTransId="{D34B35EE-0356-4A34-92CA-5B08DBF892BC}"/>
    <dgm:cxn modelId="{D3792FC6-122D-43C8-9AD3-AB764B0FD3AC}" type="presOf" srcId="{D34B35EE-0356-4A34-92CA-5B08DBF892BC}" destId="{DE5C6D8C-4A19-4C49-B9D6-5466B9BB2055}" srcOrd="0" destOrd="0" presId="urn:microsoft.com/office/officeart/2005/8/layout/process1"/>
    <dgm:cxn modelId="{0FC125C8-B8DF-45DF-B82C-F250ED3A47D9}" type="presOf" srcId="{D451FC9F-1352-474F-8333-1AAC603B60F5}" destId="{F9E808F0-A33C-4286-A0F3-3DD85EE69CEF}" srcOrd="0" destOrd="0" presId="urn:microsoft.com/office/officeart/2005/8/layout/process1"/>
    <dgm:cxn modelId="{DFDD35E5-A3D2-4B6D-A86C-BC5040831B74}" type="presOf" srcId="{D451FC9F-1352-474F-8333-1AAC603B60F5}" destId="{A8624F2B-6A8A-4727-8562-631ED74ADAA7}" srcOrd="1" destOrd="0" presId="urn:microsoft.com/office/officeart/2005/8/layout/process1"/>
    <dgm:cxn modelId="{8BC1F6F0-A228-41B1-BBF6-7B4FA1B06E79}" type="presOf" srcId="{D34B35EE-0356-4A34-92CA-5B08DBF892BC}" destId="{0614E648-7D6C-47E2-81BC-12641394C8B6}" srcOrd="1" destOrd="0" presId="urn:microsoft.com/office/officeart/2005/8/layout/process1"/>
    <dgm:cxn modelId="{6123B153-C954-412B-A32E-F1C78BD58490}" type="presParOf" srcId="{B1F05554-05A3-4D22-92D0-2B2A2B4B6325}" destId="{268B8A20-CA30-4EAB-8F05-358AB91A4C79}" srcOrd="0" destOrd="0" presId="urn:microsoft.com/office/officeart/2005/8/layout/process1"/>
    <dgm:cxn modelId="{5E4E1B0A-4570-4D96-9253-255EE6B384EF}" type="presParOf" srcId="{B1F05554-05A3-4D22-92D0-2B2A2B4B6325}" destId="{F9E808F0-A33C-4286-A0F3-3DD85EE69CEF}" srcOrd="1" destOrd="0" presId="urn:microsoft.com/office/officeart/2005/8/layout/process1"/>
    <dgm:cxn modelId="{275DDD0C-651D-404A-9854-94CD4C8B4BD1}" type="presParOf" srcId="{F9E808F0-A33C-4286-A0F3-3DD85EE69CEF}" destId="{A8624F2B-6A8A-4727-8562-631ED74ADAA7}" srcOrd="0" destOrd="0" presId="urn:microsoft.com/office/officeart/2005/8/layout/process1"/>
    <dgm:cxn modelId="{5FF38206-4CEF-463C-8F17-F7851F42E245}" type="presParOf" srcId="{B1F05554-05A3-4D22-92D0-2B2A2B4B6325}" destId="{AE82FABE-9BF8-41AC-92A3-0E982C6C1C8A}" srcOrd="2" destOrd="0" presId="urn:microsoft.com/office/officeart/2005/8/layout/process1"/>
    <dgm:cxn modelId="{A3AB1061-11B3-4D6F-98AA-67D7504AEB98}" type="presParOf" srcId="{B1F05554-05A3-4D22-92D0-2B2A2B4B6325}" destId="{DE5C6D8C-4A19-4C49-B9D6-5466B9BB2055}" srcOrd="3" destOrd="0" presId="urn:microsoft.com/office/officeart/2005/8/layout/process1"/>
    <dgm:cxn modelId="{1A6100E5-80E4-4921-BA95-A518FDCF8C8A}" type="presParOf" srcId="{DE5C6D8C-4A19-4C49-B9D6-5466B9BB2055}" destId="{0614E648-7D6C-47E2-81BC-12641394C8B6}" srcOrd="0" destOrd="0" presId="urn:microsoft.com/office/officeart/2005/8/layout/process1"/>
    <dgm:cxn modelId="{3A945E5A-7098-40BD-BFB8-C13081149BD8}" type="presParOf" srcId="{B1F05554-05A3-4D22-92D0-2B2A2B4B6325}" destId="{389E3882-2FF4-4E0B-9D7C-E022A41814C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B8A20-CA30-4EAB-8F05-358AB91A4C79}">
      <dsp:nvSpPr>
        <dsp:cNvPr id="0" name=""/>
        <dsp:cNvSpPr/>
      </dsp:nvSpPr>
      <dsp:spPr>
        <a:xfrm>
          <a:off x="2156" y="106239"/>
          <a:ext cx="2394563" cy="1255900"/>
        </a:xfrm>
        <a:prstGeom prst="roundRect">
          <a:avLst>
            <a:gd name="adj" fmla="val 10000"/>
          </a:avLst>
        </a:prstGeom>
        <a:solidFill>
          <a:srgbClr val="212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成果標準化、歷程個別化</a:t>
          </a:r>
        </a:p>
      </dsp:txBody>
      <dsp:txXfrm>
        <a:off x="38940" y="143023"/>
        <a:ext cx="2320995" cy="1182332"/>
      </dsp:txXfrm>
    </dsp:sp>
    <dsp:sp modelId="{F9E808F0-A33C-4286-A0F3-3DD85EE69CEF}">
      <dsp:nvSpPr>
        <dsp:cNvPr id="0" name=""/>
        <dsp:cNvSpPr/>
      </dsp:nvSpPr>
      <dsp:spPr>
        <a:xfrm>
          <a:off x="2606035" y="474636"/>
          <a:ext cx="443751" cy="5191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300" kern="1200"/>
        </a:p>
      </dsp:txBody>
      <dsp:txXfrm>
        <a:off x="2606035" y="578457"/>
        <a:ext cx="310626" cy="311463"/>
      </dsp:txXfrm>
    </dsp:sp>
    <dsp:sp modelId="{AE82FABE-9BF8-41AC-92A3-0E982C6C1C8A}">
      <dsp:nvSpPr>
        <dsp:cNvPr id="0" name=""/>
        <dsp:cNvSpPr/>
      </dsp:nvSpPr>
      <dsp:spPr>
        <a:xfrm>
          <a:off x="3233986" y="106239"/>
          <a:ext cx="2093167" cy="1255900"/>
        </a:xfrm>
        <a:prstGeom prst="roundRect">
          <a:avLst>
            <a:gd name="adj" fmla="val 10000"/>
          </a:avLst>
        </a:prstGeom>
        <a:solidFill>
          <a:srgbClr val="212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kern="1200" dirty="0"/>
            <a:t>知識與實務經驗整合</a:t>
          </a:r>
        </a:p>
      </dsp:txBody>
      <dsp:txXfrm>
        <a:off x="3270770" y="143023"/>
        <a:ext cx="2019599" cy="1182332"/>
      </dsp:txXfrm>
    </dsp:sp>
    <dsp:sp modelId="{DE5C6D8C-4A19-4C49-B9D6-5466B9BB2055}">
      <dsp:nvSpPr>
        <dsp:cNvPr id="0" name=""/>
        <dsp:cNvSpPr/>
      </dsp:nvSpPr>
      <dsp:spPr>
        <a:xfrm>
          <a:off x="5536470" y="474636"/>
          <a:ext cx="443751" cy="5191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300" kern="1200"/>
        </a:p>
      </dsp:txBody>
      <dsp:txXfrm>
        <a:off x="5536470" y="578457"/>
        <a:ext cx="310626" cy="311463"/>
      </dsp:txXfrm>
    </dsp:sp>
    <dsp:sp modelId="{389E3882-2FF4-4E0B-9D7C-E022A41814C5}">
      <dsp:nvSpPr>
        <dsp:cNvPr id="0" name=""/>
        <dsp:cNvSpPr/>
      </dsp:nvSpPr>
      <dsp:spPr>
        <a:xfrm>
          <a:off x="6164421" y="106239"/>
          <a:ext cx="2093167" cy="1255900"/>
        </a:xfrm>
        <a:prstGeom prst="roundRect">
          <a:avLst>
            <a:gd name="adj" fmla="val 10000"/>
          </a:avLst>
        </a:prstGeom>
        <a:solidFill>
          <a:srgbClr val="212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kern="1200" dirty="0"/>
            <a:t>自我學習與成長</a:t>
          </a:r>
        </a:p>
      </dsp:txBody>
      <dsp:txXfrm>
        <a:off x="6201205" y="143023"/>
        <a:ext cx="2019599" cy="1182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629D-23D8-4944-B88D-EEB3BDA1C59F}">
      <dsp:nvSpPr>
        <dsp:cNvPr id="0" name=""/>
        <dsp:cNvSpPr/>
      </dsp:nvSpPr>
      <dsp:spPr>
        <a:xfrm>
          <a:off x="203609" y="0"/>
          <a:ext cx="4850581" cy="4850581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D0890-692A-438A-85C5-F05F549B3566}">
      <dsp:nvSpPr>
        <dsp:cNvPr id="0" name=""/>
        <dsp:cNvSpPr/>
      </dsp:nvSpPr>
      <dsp:spPr>
        <a:xfrm>
          <a:off x="664414" y="460805"/>
          <a:ext cx="1891726" cy="1891726"/>
        </a:xfrm>
        <a:prstGeom prst="roundRect">
          <a:avLst/>
        </a:prstGeom>
        <a:solidFill>
          <a:srgbClr val="2C4E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 dirty="0"/>
            <a:t>訓練應聚焦在</a:t>
          </a:r>
          <a:r>
            <a:rPr lang="zh-TW" sz="2500" kern="1200" dirty="0">
              <a:solidFill>
                <a:srgbClr val="FFFF00"/>
              </a:solidFill>
            </a:rPr>
            <a:t>結果</a:t>
          </a:r>
          <a:r>
            <a:rPr lang="zh-TW" sz="2500" kern="1200" dirty="0"/>
            <a:t>的好壞</a:t>
          </a:r>
        </a:p>
      </dsp:txBody>
      <dsp:txXfrm>
        <a:off x="756760" y="553151"/>
        <a:ext cx="1707034" cy="1707034"/>
      </dsp:txXfrm>
    </dsp:sp>
    <dsp:sp modelId="{333E465D-4499-456E-B667-481A91197582}">
      <dsp:nvSpPr>
        <dsp:cNvPr id="0" name=""/>
        <dsp:cNvSpPr/>
      </dsp:nvSpPr>
      <dsp:spPr>
        <a:xfrm>
          <a:off x="2701658" y="460805"/>
          <a:ext cx="1891726" cy="1891726"/>
        </a:xfrm>
        <a:prstGeom prst="roundRect">
          <a:avLst/>
        </a:prstGeom>
        <a:solidFill>
          <a:srgbClr val="2C4E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 dirty="0"/>
            <a:t>要以</a:t>
          </a:r>
          <a:r>
            <a:rPr lang="zh-TW" sz="2500" kern="1200" dirty="0">
              <a:solidFill>
                <a:srgbClr val="FFFF00"/>
              </a:solidFill>
            </a:rPr>
            <a:t>核心能力</a:t>
          </a:r>
          <a:r>
            <a:rPr lang="zh-TW" sz="2500" kern="1200" dirty="0"/>
            <a:t>為訓練的主軸</a:t>
          </a:r>
        </a:p>
      </dsp:txBody>
      <dsp:txXfrm>
        <a:off x="2794004" y="553151"/>
        <a:ext cx="1707034" cy="1707034"/>
      </dsp:txXfrm>
    </dsp:sp>
    <dsp:sp modelId="{A4E5559C-A549-472D-BAA5-0601BC74A0E4}">
      <dsp:nvSpPr>
        <dsp:cNvPr id="0" name=""/>
        <dsp:cNvSpPr/>
      </dsp:nvSpPr>
      <dsp:spPr>
        <a:xfrm>
          <a:off x="664414" y="2498049"/>
          <a:ext cx="1891726" cy="1891726"/>
        </a:xfrm>
        <a:prstGeom prst="roundRect">
          <a:avLst/>
        </a:prstGeom>
        <a:solidFill>
          <a:srgbClr val="2C4E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 dirty="0"/>
            <a:t>不再強調以</a:t>
          </a:r>
          <a:r>
            <a:rPr lang="zh-TW" sz="2500" kern="1200" dirty="0">
              <a:solidFill>
                <a:srgbClr val="FFFF00"/>
              </a:solidFill>
            </a:rPr>
            <a:t>時間</a:t>
          </a:r>
          <a:r>
            <a:rPr lang="zh-TW" sz="2500" kern="1200" dirty="0"/>
            <a:t>作為訓練的基本要求</a:t>
          </a:r>
        </a:p>
      </dsp:txBody>
      <dsp:txXfrm>
        <a:off x="756760" y="2590395"/>
        <a:ext cx="1707034" cy="1707034"/>
      </dsp:txXfrm>
    </dsp:sp>
    <dsp:sp modelId="{BD8024C8-68E5-4783-BB72-97473C134C50}">
      <dsp:nvSpPr>
        <dsp:cNvPr id="0" name=""/>
        <dsp:cNvSpPr/>
      </dsp:nvSpPr>
      <dsp:spPr>
        <a:xfrm>
          <a:off x="2701658" y="2498049"/>
          <a:ext cx="1891726" cy="1891726"/>
        </a:xfrm>
        <a:prstGeom prst="roundRect">
          <a:avLst/>
        </a:prstGeom>
        <a:solidFill>
          <a:srgbClr val="2C4E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500" kern="1200" dirty="0"/>
            <a:t>倡導以</a:t>
          </a:r>
          <a:r>
            <a:rPr lang="zh-TW" sz="2500" kern="1200" dirty="0">
              <a:solidFill>
                <a:srgbClr val="FFFF00"/>
              </a:solidFill>
            </a:rPr>
            <a:t>學習者</a:t>
          </a:r>
          <a:r>
            <a:rPr lang="zh-TW" sz="2500" kern="1200" dirty="0"/>
            <a:t>為中心的訓練</a:t>
          </a:r>
        </a:p>
      </dsp:txBody>
      <dsp:txXfrm>
        <a:off x="2794004" y="2590395"/>
        <a:ext cx="1707034" cy="1707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F169A-4561-401E-8E3B-8D216D106213}">
      <dsp:nvSpPr>
        <dsp:cNvPr id="0" name=""/>
        <dsp:cNvSpPr/>
      </dsp:nvSpPr>
      <dsp:spPr>
        <a:xfrm>
          <a:off x="29304" y="335229"/>
          <a:ext cx="2256696" cy="1329889"/>
        </a:xfrm>
        <a:prstGeom prst="roundRect">
          <a:avLst>
            <a:gd name="adj" fmla="val 10000"/>
          </a:avLst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>
              <a:solidFill>
                <a:schemeClr val="bg1"/>
              </a:solidFill>
            </a:rPr>
            <a:t>醫療人員階段性學習</a:t>
          </a:r>
        </a:p>
      </dsp:txBody>
      <dsp:txXfrm>
        <a:off x="68255" y="374180"/>
        <a:ext cx="2178794" cy="1251987"/>
      </dsp:txXfrm>
    </dsp:sp>
    <dsp:sp modelId="{35E6AB02-FAD2-436E-AA2F-4D1F6ECB4600}">
      <dsp:nvSpPr>
        <dsp:cNvPr id="0" name=""/>
        <dsp:cNvSpPr/>
      </dsp:nvSpPr>
      <dsp:spPr>
        <a:xfrm rot="46284">
          <a:off x="2506211" y="741644"/>
          <a:ext cx="466932" cy="55966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300" kern="1200" dirty="0"/>
        </a:p>
      </dsp:txBody>
      <dsp:txXfrm>
        <a:off x="2506217" y="852633"/>
        <a:ext cx="326852" cy="335796"/>
      </dsp:txXfrm>
    </dsp:sp>
    <dsp:sp modelId="{BE23A066-4432-4EB6-A7F5-4FA62CA12CD3}">
      <dsp:nvSpPr>
        <dsp:cNvPr id="0" name=""/>
        <dsp:cNvSpPr/>
      </dsp:nvSpPr>
      <dsp:spPr>
        <a:xfrm>
          <a:off x="3166926" y="365410"/>
          <a:ext cx="2256696" cy="1354018"/>
        </a:xfrm>
        <a:prstGeom prst="roundRect">
          <a:avLst>
            <a:gd name="adj" fmla="val 10000"/>
          </a:avLst>
        </a:prstGeom>
        <a:solidFill>
          <a:srgbClr val="00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/>
            <a:t>專科學習目標</a:t>
          </a:r>
          <a:r>
            <a:rPr lang="en-US" altLang="zh-TW" sz="2900" kern="1200" dirty="0"/>
            <a:t>/</a:t>
          </a:r>
          <a:r>
            <a:rPr lang="zh-TW" altLang="en-US" sz="2900" kern="1200" dirty="0"/>
            <a:t>核心能力</a:t>
          </a:r>
          <a:endParaRPr lang="zh-TW" sz="2900" kern="1200" dirty="0"/>
        </a:p>
      </dsp:txBody>
      <dsp:txXfrm>
        <a:off x="3206584" y="405068"/>
        <a:ext cx="2177380" cy="1274702"/>
      </dsp:txXfrm>
    </dsp:sp>
    <dsp:sp modelId="{1FFBFE0F-9390-4EB1-A8E4-BCA7B8F69D55}">
      <dsp:nvSpPr>
        <dsp:cNvPr id="0" name=""/>
        <dsp:cNvSpPr/>
      </dsp:nvSpPr>
      <dsp:spPr>
        <a:xfrm>
          <a:off x="5649292" y="762589"/>
          <a:ext cx="478419" cy="559660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300" kern="1200"/>
        </a:p>
      </dsp:txBody>
      <dsp:txXfrm>
        <a:off x="5649292" y="874521"/>
        <a:ext cx="334893" cy="335796"/>
      </dsp:txXfrm>
    </dsp:sp>
    <dsp:sp modelId="{979DA825-6AC1-4C1F-A923-86EA1397E7B4}">
      <dsp:nvSpPr>
        <dsp:cNvPr id="0" name=""/>
        <dsp:cNvSpPr/>
      </dsp:nvSpPr>
      <dsp:spPr>
        <a:xfrm>
          <a:off x="6326301" y="365410"/>
          <a:ext cx="2256696" cy="1354018"/>
        </a:xfrm>
        <a:prstGeom prst="roundRect">
          <a:avLst>
            <a:gd name="adj" fmla="val 10000"/>
          </a:avLst>
        </a:prstGeom>
        <a:solidFill>
          <a:srgbClr val="333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/>
            <a:t>訂定不同的</a:t>
          </a:r>
          <a:r>
            <a:rPr lang="en-US" sz="2900" kern="1200"/>
            <a:t>EPAs</a:t>
          </a:r>
          <a:endParaRPr lang="zh-TW" sz="2900" kern="1200"/>
        </a:p>
      </dsp:txBody>
      <dsp:txXfrm>
        <a:off x="6365959" y="405068"/>
        <a:ext cx="2177380" cy="12747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A1AB2-D609-4115-8499-C5BBC3524C75}">
      <dsp:nvSpPr>
        <dsp:cNvPr id="0" name=""/>
        <dsp:cNvSpPr/>
      </dsp:nvSpPr>
      <dsp:spPr>
        <a:xfrm rot="1802642">
          <a:off x="2662845" y="2732327"/>
          <a:ext cx="1214054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214054" y="222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E2763-A647-4D64-AB12-DF2F64427FE1}">
      <dsp:nvSpPr>
        <dsp:cNvPr id="0" name=""/>
        <dsp:cNvSpPr/>
      </dsp:nvSpPr>
      <dsp:spPr>
        <a:xfrm rot="21598821">
          <a:off x="2744404" y="2030214"/>
          <a:ext cx="2376489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2376489" y="222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77402-5FEC-4331-B12A-8E09D594757A}">
      <dsp:nvSpPr>
        <dsp:cNvPr id="0" name=""/>
        <dsp:cNvSpPr/>
      </dsp:nvSpPr>
      <dsp:spPr>
        <a:xfrm rot="19932850">
          <a:off x="2670669" y="1370563"/>
          <a:ext cx="1278972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278972" y="222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7D06E-71DD-4AAF-9F1A-187EECAA7099}">
      <dsp:nvSpPr>
        <dsp:cNvPr id="0" name=""/>
        <dsp:cNvSpPr/>
      </dsp:nvSpPr>
      <dsp:spPr>
        <a:xfrm>
          <a:off x="1075102" y="1071173"/>
          <a:ext cx="1963885" cy="1963885"/>
        </a:xfrm>
        <a:prstGeom prst="ellipse">
          <a:avLst/>
        </a:prstGeom>
        <a:solidFill>
          <a:srgbClr val="CCFFFF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E70A4-8602-477B-A4BD-5E99A70CA6DC}">
      <dsp:nvSpPr>
        <dsp:cNvPr id="0" name=""/>
        <dsp:cNvSpPr/>
      </dsp:nvSpPr>
      <dsp:spPr>
        <a:xfrm>
          <a:off x="3772206" y="-15711"/>
          <a:ext cx="1598417" cy="1487890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可獨立執行</a:t>
          </a:r>
        </a:p>
      </dsp:txBody>
      <dsp:txXfrm>
        <a:off x="4006289" y="202185"/>
        <a:ext cx="1130251" cy="1052098"/>
      </dsp:txXfrm>
    </dsp:sp>
    <dsp:sp modelId="{C4C20F49-046D-41CA-AB9E-C929E7A6A2EA}">
      <dsp:nvSpPr>
        <dsp:cNvPr id="0" name=""/>
        <dsp:cNvSpPr/>
      </dsp:nvSpPr>
      <dsp:spPr>
        <a:xfrm>
          <a:off x="5120894" y="1274179"/>
          <a:ext cx="1774649" cy="1555161"/>
        </a:xfrm>
        <a:prstGeom prst="ellipse">
          <a:avLst/>
        </a:prstGeom>
        <a:solidFill>
          <a:srgbClr val="800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可從旁觀察</a:t>
          </a:r>
        </a:p>
      </dsp:txBody>
      <dsp:txXfrm>
        <a:off x="5380785" y="1501927"/>
        <a:ext cx="1254867" cy="1099665"/>
      </dsp:txXfrm>
    </dsp:sp>
    <dsp:sp modelId="{18582F86-3A86-464C-9DE0-E3809CFE4DE9}">
      <dsp:nvSpPr>
        <dsp:cNvPr id="0" name=""/>
        <dsp:cNvSpPr/>
      </dsp:nvSpPr>
      <dsp:spPr>
        <a:xfrm>
          <a:off x="3669896" y="2724943"/>
          <a:ext cx="1595601" cy="1444869"/>
        </a:xfrm>
        <a:prstGeom prst="ellipse">
          <a:avLst/>
        </a:prstGeom>
        <a:solidFill>
          <a:srgbClr val="66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可適當評核</a:t>
          </a:r>
        </a:p>
      </dsp:txBody>
      <dsp:txXfrm>
        <a:off x="3903566" y="2936539"/>
        <a:ext cx="1128261" cy="10216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A2323-173C-4F6C-B7BA-38CF6EFF60AF}">
      <dsp:nvSpPr>
        <dsp:cNvPr id="0" name=""/>
        <dsp:cNvSpPr/>
      </dsp:nvSpPr>
      <dsp:spPr>
        <a:xfrm>
          <a:off x="751672" y="0"/>
          <a:ext cx="8518959" cy="4259179"/>
        </a:xfrm>
        <a:prstGeom prst="rightArrow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21135-A478-436E-A589-2B0C52301CB3}">
      <dsp:nvSpPr>
        <dsp:cNvPr id="0" name=""/>
        <dsp:cNvSpPr/>
      </dsp:nvSpPr>
      <dsp:spPr>
        <a:xfrm>
          <a:off x="5016" y="1277753"/>
          <a:ext cx="2412595" cy="1703671"/>
        </a:xfrm>
        <a:prstGeom prst="roundRect">
          <a:avLst/>
        </a:prstGeom>
        <a:solidFill>
          <a:srgbClr val="CCFFFF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600" kern="1200" dirty="0">
              <a:solidFill>
                <a:schemeClr val="tx1"/>
              </a:solidFill>
            </a:rPr>
            <a:t>將核心能力以日常任務形式具體定義</a:t>
          </a:r>
        </a:p>
      </dsp:txBody>
      <dsp:txXfrm>
        <a:off x="88182" y="1360919"/>
        <a:ext cx="2246263" cy="1537339"/>
      </dsp:txXfrm>
    </dsp:sp>
    <dsp:sp modelId="{3EBE229E-7FF7-41DF-AE49-C7771E6A7418}">
      <dsp:nvSpPr>
        <dsp:cNvPr id="0" name=""/>
        <dsp:cNvSpPr/>
      </dsp:nvSpPr>
      <dsp:spPr>
        <a:xfrm>
          <a:off x="2538241" y="1277753"/>
          <a:ext cx="2412595" cy="1703671"/>
        </a:xfrm>
        <a:prstGeom prst="roundRect">
          <a:avLst/>
        </a:prstGeom>
        <a:solidFill>
          <a:srgbClr val="FFCCFF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600" kern="1200" dirty="0">
              <a:solidFill>
                <a:schemeClr val="tx1"/>
              </a:solidFill>
            </a:rPr>
            <a:t>經過適當評核與回饋</a:t>
          </a:r>
        </a:p>
      </dsp:txBody>
      <dsp:txXfrm>
        <a:off x="2621407" y="1360919"/>
        <a:ext cx="2246263" cy="1537339"/>
      </dsp:txXfrm>
    </dsp:sp>
    <dsp:sp modelId="{FAD036FD-9C2B-4968-BB90-F432CBCF6B40}">
      <dsp:nvSpPr>
        <dsp:cNvPr id="0" name=""/>
        <dsp:cNvSpPr/>
      </dsp:nvSpPr>
      <dsp:spPr>
        <a:xfrm>
          <a:off x="5083499" y="1241652"/>
          <a:ext cx="2412595" cy="1703671"/>
        </a:xfrm>
        <a:prstGeom prst="roundRect">
          <a:avLst/>
        </a:prstGeom>
        <a:solidFill>
          <a:srgbClr val="99FF99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600" kern="1200" dirty="0">
              <a:solidFill>
                <a:schemeClr val="tx1"/>
              </a:solidFill>
            </a:rPr>
            <a:t>學員分階段達到專業養成</a:t>
          </a:r>
        </a:p>
      </dsp:txBody>
      <dsp:txXfrm>
        <a:off x="5166665" y="1324818"/>
        <a:ext cx="2246263" cy="1537339"/>
      </dsp:txXfrm>
    </dsp:sp>
    <dsp:sp modelId="{071DAAFF-557E-4F27-9787-C47C3A95D28E}">
      <dsp:nvSpPr>
        <dsp:cNvPr id="0" name=""/>
        <dsp:cNvSpPr/>
      </dsp:nvSpPr>
      <dsp:spPr>
        <a:xfrm>
          <a:off x="7604693" y="1277753"/>
          <a:ext cx="2412595" cy="1703671"/>
        </a:xfrm>
        <a:prstGeom prst="roundRect">
          <a:avLst/>
        </a:prstGeom>
        <a:solidFill>
          <a:srgbClr val="FFCC99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600" kern="1200" dirty="0">
              <a:solidFill>
                <a:schemeClr val="tx1"/>
              </a:solidFill>
            </a:rPr>
            <a:t>落實核心能力導向之醫學教育訓練與評估</a:t>
          </a:r>
        </a:p>
      </dsp:txBody>
      <dsp:txXfrm>
        <a:off x="7687859" y="1360919"/>
        <a:ext cx="2246263" cy="15373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2DFE8-E742-41CE-9035-BA223CB97EEC}">
      <dsp:nvSpPr>
        <dsp:cNvPr id="0" name=""/>
        <dsp:cNvSpPr/>
      </dsp:nvSpPr>
      <dsp:spPr>
        <a:xfrm>
          <a:off x="788669" y="0"/>
          <a:ext cx="8938260" cy="4251960"/>
        </a:xfrm>
        <a:prstGeom prst="rightArrow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9ABC9-8EF5-4D4C-B112-0A57E771B8B7}">
      <dsp:nvSpPr>
        <dsp:cNvPr id="0" name=""/>
        <dsp:cNvSpPr/>
      </dsp:nvSpPr>
      <dsp:spPr>
        <a:xfrm>
          <a:off x="4621" y="1275588"/>
          <a:ext cx="2020453" cy="1700784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Premedical Education</a:t>
          </a:r>
          <a:endParaRPr lang="zh-TW" sz="2500" kern="1200"/>
        </a:p>
      </dsp:txBody>
      <dsp:txXfrm>
        <a:off x="87646" y="1358613"/>
        <a:ext cx="1854403" cy="1534734"/>
      </dsp:txXfrm>
    </dsp:sp>
    <dsp:sp modelId="{87AA864E-2C4B-4B9D-A10A-F75661EFEBDA}">
      <dsp:nvSpPr>
        <dsp:cNvPr id="0" name=""/>
        <dsp:cNvSpPr/>
      </dsp:nvSpPr>
      <dsp:spPr>
        <a:xfrm>
          <a:off x="2126097" y="1275588"/>
          <a:ext cx="2020453" cy="17007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Medical Education</a:t>
          </a:r>
          <a:endParaRPr lang="zh-TW" sz="2500" kern="1200"/>
        </a:p>
      </dsp:txBody>
      <dsp:txXfrm>
        <a:off x="2209122" y="1358613"/>
        <a:ext cx="1854403" cy="1534734"/>
      </dsp:txXfrm>
    </dsp:sp>
    <dsp:sp modelId="{324A3EA3-784F-4685-B783-F3C208FDD4CE}">
      <dsp:nvSpPr>
        <dsp:cNvPr id="0" name=""/>
        <dsp:cNvSpPr/>
      </dsp:nvSpPr>
      <dsp:spPr>
        <a:xfrm>
          <a:off x="4247573" y="1275588"/>
          <a:ext cx="2020453" cy="1700784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Specialty Education (Residency)</a:t>
          </a:r>
          <a:endParaRPr lang="zh-TW" sz="2500" kern="1200"/>
        </a:p>
      </dsp:txBody>
      <dsp:txXfrm>
        <a:off x="4330598" y="1358613"/>
        <a:ext cx="1854403" cy="1534734"/>
      </dsp:txXfrm>
    </dsp:sp>
    <dsp:sp modelId="{C7C800F0-D75A-4967-A5BE-9C5F0099FD47}">
      <dsp:nvSpPr>
        <dsp:cNvPr id="0" name=""/>
        <dsp:cNvSpPr/>
      </dsp:nvSpPr>
      <dsp:spPr>
        <a:xfrm>
          <a:off x="6369049" y="1275588"/>
          <a:ext cx="2020453" cy="17007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Subspecialty Education (Fellowship)</a:t>
          </a:r>
          <a:endParaRPr lang="zh-TW" sz="2500" kern="1200"/>
        </a:p>
      </dsp:txBody>
      <dsp:txXfrm>
        <a:off x="6452074" y="1358613"/>
        <a:ext cx="1854403" cy="1534734"/>
      </dsp:txXfrm>
    </dsp:sp>
    <dsp:sp modelId="{B85D2509-2291-4387-B488-5970CD6EF975}">
      <dsp:nvSpPr>
        <dsp:cNvPr id="0" name=""/>
        <dsp:cNvSpPr/>
      </dsp:nvSpPr>
      <dsp:spPr>
        <a:xfrm>
          <a:off x="8490525" y="1275588"/>
          <a:ext cx="2020453" cy="170078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Continuing Education</a:t>
          </a:r>
          <a:endParaRPr lang="zh-TW" sz="2500" kern="1200"/>
        </a:p>
      </dsp:txBody>
      <dsp:txXfrm>
        <a:off x="8573550" y="1358613"/>
        <a:ext cx="1854403" cy="15347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B8A20-CA30-4EAB-8F05-358AB91A4C79}">
      <dsp:nvSpPr>
        <dsp:cNvPr id="0" name=""/>
        <dsp:cNvSpPr/>
      </dsp:nvSpPr>
      <dsp:spPr>
        <a:xfrm>
          <a:off x="1620" y="15794"/>
          <a:ext cx="1799342" cy="943719"/>
        </a:xfrm>
        <a:prstGeom prst="roundRect">
          <a:avLst>
            <a:gd name="adj" fmla="val 10000"/>
          </a:avLst>
        </a:prstGeom>
        <a:solidFill>
          <a:srgbClr val="212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成果標準化、歷程個別化</a:t>
          </a:r>
        </a:p>
      </dsp:txBody>
      <dsp:txXfrm>
        <a:off x="29261" y="43435"/>
        <a:ext cx="1744060" cy="888437"/>
      </dsp:txXfrm>
    </dsp:sp>
    <dsp:sp modelId="{F9E808F0-A33C-4286-A0F3-3DD85EE69CEF}">
      <dsp:nvSpPr>
        <dsp:cNvPr id="0" name=""/>
        <dsp:cNvSpPr/>
      </dsp:nvSpPr>
      <dsp:spPr>
        <a:xfrm>
          <a:off x="1958249" y="292619"/>
          <a:ext cx="333447" cy="3900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kern="1200"/>
        </a:p>
      </dsp:txBody>
      <dsp:txXfrm>
        <a:off x="1958249" y="370633"/>
        <a:ext cx="233413" cy="234042"/>
      </dsp:txXfrm>
    </dsp:sp>
    <dsp:sp modelId="{AE82FABE-9BF8-41AC-92A3-0E982C6C1C8A}">
      <dsp:nvSpPr>
        <dsp:cNvPr id="0" name=""/>
        <dsp:cNvSpPr/>
      </dsp:nvSpPr>
      <dsp:spPr>
        <a:xfrm>
          <a:off x="2430108" y="15794"/>
          <a:ext cx="1572865" cy="943719"/>
        </a:xfrm>
        <a:prstGeom prst="roundRect">
          <a:avLst>
            <a:gd name="adj" fmla="val 10000"/>
          </a:avLst>
        </a:prstGeom>
        <a:solidFill>
          <a:srgbClr val="212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知識與實務經驗整合</a:t>
          </a:r>
        </a:p>
      </dsp:txBody>
      <dsp:txXfrm>
        <a:off x="2457749" y="43435"/>
        <a:ext cx="1517583" cy="888437"/>
      </dsp:txXfrm>
    </dsp:sp>
    <dsp:sp modelId="{DE5C6D8C-4A19-4C49-B9D6-5466B9BB2055}">
      <dsp:nvSpPr>
        <dsp:cNvPr id="0" name=""/>
        <dsp:cNvSpPr/>
      </dsp:nvSpPr>
      <dsp:spPr>
        <a:xfrm>
          <a:off x="4160260" y="292619"/>
          <a:ext cx="333447" cy="3900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kern="1200"/>
        </a:p>
      </dsp:txBody>
      <dsp:txXfrm>
        <a:off x="4160260" y="370633"/>
        <a:ext cx="233413" cy="234042"/>
      </dsp:txXfrm>
    </dsp:sp>
    <dsp:sp modelId="{389E3882-2FF4-4E0B-9D7C-E022A41814C5}">
      <dsp:nvSpPr>
        <dsp:cNvPr id="0" name=""/>
        <dsp:cNvSpPr/>
      </dsp:nvSpPr>
      <dsp:spPr>
        <a:xfrm>
          <a:off x="4632120" y="15794"/>
          <a:ext cx="1572865" cy="943719"/>
        </a:xfrm>
        <a:prstGeom prst="roundRect">
          <a:avLst>
            <a:gd name="adj" fmla="val 10000"/>
          </a:avLst>
        </a:prstGeom>
        <a:solidFill>
          <a:srgbClr val="212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自我學習與成長</a:t>
          </a:r>
        </a:p>
      </dsp:txBody>
      <dsp:txXfrm>
        <a:off x="4659761" y="43435"/>
        <a:ext cx="1517583" cy="888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E5EFF-8E22-4C5E-A4CF-8D90D63DEDA7}" type="datetimeFigureOut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CD226-A122-4524-B870-6A415BBEC2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24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464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5448C-55B3-49E7-92CE-9D4DF35A332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982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2919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5448C-55B3-49E7-92CE-9D4DF35A332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7973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3777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228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5448C-55B3-49E7-92CE-9D4DF35A332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6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069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595C2-39AE-457D-B303-26E8B63A282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605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Connecting EPAs, Competencies, Milestones, and Supervision Levels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9578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2017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5448C-55B3-49E7-92CE-9D4DF35A3323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05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270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595C2-39AE-457D-B303-26E8B63A2821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533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sym typeface="Wingdings" panose="05000000000000000000" pitchFamily="2" charset="2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595C2-39AE-457D-B303-26E8B63A2821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2603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5448C-55B3-49E7-92CE-9D4DF35A3323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625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595C2-39AE-457D-B303-26E8B63A2821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9011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595C2-39AE-457D-B303-26E8B63A2821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394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Coaching: </a:t>
            </a:r>
            <a:r>
              <a:rPr lang="zh-TW" altLang="en-US" dirty="0"/>
              <a:t>激發思考與創意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848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OSCE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中心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考官訓練組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教案寫作組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SP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訓練組</a:t>
            </a:r>
            <a:endParaRPr lang="en-US" altLang="zh-TW" sz="18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模擬訓練</a:t>
            </a:r>
            <a:endParaRPr lang="en-US" altLang="zh-TW" sz="18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微創訓練</a:t>
            </a:r>
            <a:endParaRPr lang="en-US" altLang="zh-TW" sz="18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急救訓練</a:t>
            </a:r>
            <a:endParaRPr lang="zh-TW" altLang="zh-TW" sz="1800" dirty="0">
              <a:effectLst/>
              <a:latin typeface="Bookman Old Style" panose="020506040505050202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2818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595C2-39AE-457D-B303-26E8B63A282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66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2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27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075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5448C-55B3-49E7-92CE-9D4DF35A332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18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CD226-A122-4524-B870-6A415BBEC26D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465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5448C-55B3-49E7-92CE-9D4DF35A332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5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174388-E327-4913-90CD-D7506A93E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DD52FBD-715E-46EC-A610-91DCBBE93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45F3E5-A211-450A-8DC1-63E93EBB6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60F6F-08D2-4EA6-AC2E-C3EA7BBFF577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02BD1F-A454-4A43-AC6E-8669BA4E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5AEF70-63A0-4D09-AB40-B9AFC4E3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06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B80963-3206-462F-ADED-5E329883F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777FEC2-EA75-4887-9ADA-7FBB49223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D0798F9-5600-4BCE-BAD0-7C0F8F2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8897D-9FD8-4C84-BF8E-AFC86B8B16D8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16A098-15B8-44D0-891F-77B79DC5C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609B5C-924F-45D8-B6A4-9ADA62BA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042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14263E6-E60D-49FC-97F1-05DF70955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3253559-BC65-487B-885F-079666C88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38BC6-C483-42A0-8D1B-B72783A6E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435C-1978-424D-BD05-18AD53B27EC4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1EB6E32-AF9E-4F70-9A6A-0635AE9D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52B85F-FCBB-46CF-85D4-0A228CEB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01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FBE1A-1616-49F5-B1EF-35DE3B87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A4A24B-5899-440A-958E-71860519A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5FE84F5-FF62-46FA-8634-F87D446F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4FE0-2C61-406C-8CD6-3E8BED0970DA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BF2169-B8C8-4B97-A139-304496B2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66F34C5-6F36-449B-8E2A-9771E98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702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E1AC82-9308-439D-BA42-03485905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126653-3545-4D09-A5BF-E1AB0E3E7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479E9C-0F2B-479C-B3EB-A49AEB44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7C9D-FDDF-4F38-A91A-3F7061DFD5AC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C20866-28E5-4B46-B08B-0706855F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479E06-A2EA-49FF-A6A1-12C4DAD2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81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CE9DF6-D04A-43C8-B3C8-156FF012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EB437F-6963-4C36-9D9C-50B763F34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A0E5C20-C60E-4D09-AD57-AF30718A4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28AAFE8-C4C9-424D-AF5A-0EE6581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D677-C8F8-4959-ACAE-6B25F157B2B9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5154AC9-CB63-449D-ACFC-72FC1626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5E6F8A0-76C7-44F6-A4D0-C54E2815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28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08ED5A-2B70-4FEA-8E90-B032EA66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2A22EF3-E7FE-4B6E-A09B-D7758C90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6FF7636-CF01-4869-82DA-66D8FED48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30DDC90-A731-46BC-8791-B0ACC0228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B0988A6-88D0-4534-A50B-B6F4ACB07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564AACC-B458-4D34-9299-671A27C3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F07D-BD5E-4484-8129-C136C42A2CCD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52577CF-2053-4C03-A21F-C59792480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5CCD9C8-C9A4-496B-9355-A4A16B00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87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A2B6-2C1A-42AA-AB56-41066995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6615D4E-EB3C-4538-BB5E-F5651C789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D6AE-E45F-4E63-985E-CC7F18981AC9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44BBB73-73F3-4B57-813E-03708CCF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988824-85F3-40D4-BC74-52CF4DB8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212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3F2C175-6B81-41C3-8111-7F3B4925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493C-C3A2-4A78-9F20-313D1A13B8E4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B9DE89F-A8A2-4FBE-88ED-E8B0E706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86C4435-6BE8-4898-8C13-877202AB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464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20615C-9CF2-459C-BA6D-8E6C60E6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A91DA9-1D02-4AB7-BEBD-7168A868F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89DA138-80F9-4AE8-871D-46DE54496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2C546A-E4A0-43AC-8A57-53DDAAA7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EEF6-E7C3-4C27-902A-31363DBA4206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D2CCBE4-D5DA-4EE7-AB73-FA206EE7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3E78093-000F-408E-959A-FE3AC598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053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65A366-286A-40DF-9630-C79F4224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7CDF2AA-0E99-486D-AC8D-3DA24D879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3CCFB9C-38AB-4CB3-B29E-93E52EB7E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4AF411A-FA66-4A98-8812-E1EF55CF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764B-66AD-4148-BBAB-B7F62B4CACD7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8254726-C250-4EEA-A43D-AE711F5BE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B2219B-B4BD-4E7C-9175-0BA9CF04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583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C5F6151-C77B-4609-A166-921EB175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7C2B19-5128-4ED2-B778-46D466B1B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33C00D-427B-4165-B66D-BCFA17CED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C7F55-53A3-4BDE-8D58-4A21DC75B4A5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64FD24-59E7-4160-8A0D-3CA1F8128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12BCB4-147F-4AF4-9E48-5E37114C0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07BC9-3CC4-4C97-9141-B1A542047C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991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6C8BB7-5439-4C20-831E-F6829ADF0E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zh-TW" sz="4800" dirty="0">
                <a:effectLst/>
                <a:latin typeface="+mn-lt"/>
                <a:ea typeface="+mn-ea"/>
                <a:cs typeface="Cordia New" panose="020B0304020202020204" pitchFamily="34" charset="-34"/>
              </a:rPr>
              <a:t>應用</a:t>
            </a:r>
            <a:r>
              <a:rPr lang="en-US" altLang="zh-TW" sz="4800" dirty="0">
                <a:effectLst/>
                <a:latin typeface="+mn-lt"/>
                <a:ea typeface="+mn-ea"/>
                <a:cs typeface="Cordia New" panose="020B0304020202020204" pitchFamily="34" charset="-34"/>
              </a:rPr>
              <a:t>CBME/Milestones/EPAs</a:t>
            </a:r>
            <a:br>
              <a:rPr lang="en-US" altLang="zh-TW" sz="4800" dirty="0">
                <a:effectLst/>
                <a:latin typeface="+mn-lt"/>
                <a:ea typeface="+mn-ea"/>
                <a:cs typeface="Cordia New" panose="020B0304020202020204" pitchFamily="34" charset="-34"/>
              </a:rPr>
            </a:br>
            <a:r>
              <a:rPr lang="zh-TW" altLang="zh-TW" sz="4800" dirty="0">
                <a:effectLst/>
                <a:latin typeface="+mn-lt"/>
                <a:ea typeface="+mn-ea"/>
                <a:cs typeface="Cordia New" panose="020B0304020202020204" pitchFamily="34" charset="-34"/>
              </a:rPr>
              <a:t>於師培小組</a:t>
            </a:r>
            <a:r>
              <a:rPr lang="en-US" altLang="zh-TW" sz="4800" dirty="0">
                <a:effectLst/>
                <a:latin typeface="+mn-lt"/>
                <a:ea typeface="+mn-ea"/>
                <a:cs typeface="Cordia New" panose="020B0304020202020204" pitchFamily="34" charset="-34"/>
              </a:rPr>
              <a:t> </a:t>
            </a:r>
            <a:r>
              <a:rPr lang="zh-TW" altLang="zh-TW" sz="4800" dirty="0">
                <a:effectLst/>
                <a:latin typeface="+mn-lt"/>
                <a:ea typeface="+mn-ea"/>
                <a:cs typeface="Cordia New" panose="020B0304020202020204" pitchFamily="34" charset="-34"/>
              </a:rPr>
              <a:t>共識工作坊</a:t>
            </a:r>
            <a:endParaRPr lang="zh-TW" altLang="en-US" sz="4800" dirty="0">
              <a:latin typeface="+mn-lt"/>
              <a:ea typeface="+mn-ea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10F6647-FAF6-4166-B07B-ADC28B78C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21624"/>
            <a:ext cx="9144000" cy="1136176"/>
          </a:xfrm>
        </p:spPr>
        <p:txBody>
          <a:bodyPr/>
          <a:lstStyle/>
          <a:p>
            <a:r>
              <a:rPr lang="en-US" altLang="zh-TW" sz="1800" dirty="0">
                <a:effectLst/>
                <a:cs typeface="Cordia New" panose="020B0304020202020204" pitchFamily="34" charset="-34"/>
              </a:rPr>
              <a:t>CBME </a:t>
            </a:r>
            <a:r>
              <a:rPr lang="zh-TW" altLang="en-US" sz="1800" dirty="0">
                <a:effectLst/>
                <a:cs typeface="Cordia New" panose="020B0304020202020204" pitchFamily="34" charset="-34"/>
              </a:rPr>
              <a:t>郭秋萍</a:t>
            </a:r>
            <a:endParaRPr lang="en-US" altLang="zh-TW" sz="1800" dirty="0">
              <a:effectLst/>
              <a:cs typeface="Cordia New" panose="020B0304020202020204" pitchFamily="34" charset="-34"/>
            </a:endParaRPr>
          </a:p>
          <a:p>
            <a:r>
              <a:rPr lang="en-US" altLang="zh-TW" sz="1800" i="1" dirty="0">
                <a:effectLst/>
                <a:latin typeface="+mj-lt"/>
                <a:ea typeface="新細明體" panose="02020500000000000000" pitchFamily="18" charset="-120"/>
                <a:cs typeface="Cordia New" panose="020B0304020202020204" pitchFamily="34" charset="-34"/>
              </a:rPr>
              <a:t>2021-3-5</a:t>
            </a:r>
          </a:p>
        </p:txBody>
      </p:sp>
    </p:spTree>
    <p:extLst>
      <p:ext uri="{BB962C8B-B14F-4D97-AF65-F5344CB8AC3E}">
        <p14:creationId xmlns:p14="http://schemas.microsoft.com/office/powerpoint/2010/main" val="3615734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68655"/>
            <a:ext cx="3488174" cy="6268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>
                <a:solidFill>
                  <a:srgbClr val="212765"/>
                </a:solidFill>
              </a:rPr>
              <a:t>CBME</a:t>
            </a:r>
            <a:r>
              <a:rPr lang="zh-TW" altLang="en-US" b="1" dirty="0">
                <a:solidFill>
                  <a:srgbClr val="212765"/>
                </a:solidFill>
              </a:rPr>
              <a:t>的特色</a:t>
            </a:r>
            <a:endParaRPr lang="zh-TW" altLang="en-US" dirty="0">
              <a:solidFill>
                <a:srgbClr val="212765"/>
              </a:solidFill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60F90FE-3F8C-4189-A9AA-4A63751BAD8F}"/>
              </a:ext>
            </a:extLst>
          </p:cNvPr>
          <p:cNvSpPr/>
          <p:nvPr/>
        </p:nvSpPr>
        <p:spPr>
          <a:xfrm>
            <a:off x="4974766" y="2083817"/>
            <a:ext cx="2028102" cy="18382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4F18D433-851B-4314-8506-87D8D90A62D5}"/>
              </a:ext>
            </a:extLst>
          </p:cNvPr>
          <p:cNvSpPr/>
          <p:nvPr/>
        </p:nvSpPr>
        <p:spPr>
          <a:xfrm>
            <a:off x="4130891" y="1020673"/>
            <a:ext cx="3737044" cy="1131259"/>
          </a:xfrm>
          <a:custGeom>
            <a:avLst/>
            <a:gdLst>
              <a:gd name="connsiteX0" fmla="*/ 0 w 2076669"/>
              <a:gd name="connsiteY0" fmla="*/ 0 h 1131259"/>
              <a:gd name="connsiteX1" fmla="*/ 2076669 w 2076669"/>
              <a:gd name="connsiteY1" fmla="*/ 0 h 1131259"/>
              <a:gd name="connsiteX2" fmla="*/ 2076669 w 2076669"/>
              <a:gd name="connsiteY2" fmla="*/ 1131259 h 1131259"/>
              <a:gd name="connsiteX3" fmla="*/ 0 w 2076669"/>
              <a:gd name="connsiteY3" fmla="*/ 1131259 h 1131259"/>
              <a:gd name="connsiteX4" fmla="*/ 0 w 2076669"/>
              <a:gd name="connsiteY4" fmla="*/ 0 h 1131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669" h="1131259">
                <a:moveTo>
                  <a:pt x="0" y="0"/>
                </a:moveTo>
                <a:lnTo>
                  <a:pt x="2076669" y="0"/>
                </a:lnTo>
                <a:lnTo>
                  <a:pt x="2076669" y="1131259"/>
                </a:lnTo>
                <a:lnTo>
                  <a:pt x="0" y="11312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C00000"/>
                </a:solidFill>
              </a:rPr>
              <a:t>Outcome-based</a:t>
            </a:r>
            <a:r>
              <a:rPr lang="en-US" sz="2400" kern="1200" dirty="0"/>
              <a:t>: what is attained is key, not just what is done or taught</a:t>
            </a:r>
            <a:endParaRPr lang="zh-TW" sz="2400" kern="1200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8D587C52-4BD7-47FA-A5B7-A419A5FEE898}"/>
              </a:ext>
            </a:extLst>
          </p:cNvPr>
          <p:cNvSpPr/>
          <p:nvPr/>
        </p:nvSpPr>
        <p:spPr>
          <a:xfrm>
            <a:off x="5514008" y="2395183"/>
            <a:ext cx="2028102" cy="18382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9" name="手繪多邊形: 圖案 8">
            <a:extLst>
              <a:ext uri="{FF2B5EF4-FFF2-40B4-BE49-F238E27FC236}">
                <a16:creationId xmlns:a16="http://schemas.microsoft.com/office/drawing/2014/main" id="{51F6F15B-2B51-41D6-8F34-FC8EA316E286}"/>
              </a:ext>
            </a:extLst>
          </p:cNvPr>
          <p:cNvSpPr/>
          <p:nvPr/>
        </p:nvSpPr>
        <p:spPr>
          <a:xfrm>
            <a:off x="7665325" y="2098063"/>
            <a:ext cx="3607725" cy="1238998"/>
          </a:xfrm>
          <a:custGeom>
            <a:avLst/>
            <a:gdLst>
              <a:gd name="connsiteX0" fmla="*/ 0 w 1967990"/>
              <a:gd name="connsiteY0" fmla="*/ 0 h 1238998"/>
              <a:gd name="connsiteX1" fmla="*/ 1967990 w 1967990"/>
              <a:gd name="connsiteY1" fmla="*/ 0 h 1238998"/>
              <a:gd name="connsiteX2" fmla="*/ 1967990 w 1967990"/>
              <a:gd name="connsiteY2" fmla="*/ 1238998 h 1238998"/>
              <a:gd name="connsiteX3" fmla="*/ 0 w 1967990"/>
              <a:gd name="connsiteY3" fmla="*/ 1238998 h 1238998"/>
              <a:gd name="connsiteX4" fmla="*/ 0 w 1967990"/>
              <a:gd name="connsiteY4" fmla="*/ 0 h 123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990" h="1238998">
                <a:moveTo>
                  <a:pt x="0" y="0"/>
                </a:moveTo>
                <a:lnTo>
                  <a:pt x="1967990" y="0"/>
                </a:lnTo>
                <a:lnTo>
                  <a:pt x="1967990" y="1238998"/>
                </a:lnTo>
                <a:lnTo>
                  <a:pt x="0" y="1238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C00000"/>
                </a:solidFill>
              </a:rPr>
              <a:t>Integrates</a:t>
            </a:r>
            <a:r>
              <a:rPr lang="en-US" sz="2400" kern="1200" dirty="0"/>
              <a:t> </a:t>
            </a:r>
            <a:r>
              <a:rPr lang="en-US" sz="2400" u="sng" kern="1200" dirty="0"/>
              <a:t>knowledge</a:t>
            </a:r>
            <a:r>
              <a:rPr lang="zh-TW" sz="2400" kern="1200" dirty="0"/>
              <a:t>、</a:t>
            </a:r>
            <a:r>
              <a:rPr lang="en-US" sz="2400" u="sng" kern="1200" dirty="0"/>
              <a:t>skill</a:t>
            </a:r>
            <a:r>
              <a:rPr lang="zh-TW" sz="2400" kern="1200" dirty="0"/>
              <a:t>、</a:t>
            </a:r>
            <a:r>
              <a:rPr lang="en-US" sz="2400" u="sng" kern="1200" dirty="0"/>
              <a:t>attitude</a:t>
            </a:r>
            <a:endParaRPr lang="zh-TW" sz="2400" kern="1200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171FA70C-90C6-4A13-82D2-67C7AD95EFC5}"/>
              </a:ext>
            </a:extLst>
          </p:cNvPr>
          <p:cNvSpPr/>
          <p:nvPr/>
        </p:nvSpPr>
        <p:spPr>
          <a:xfrm>
            <a:off x="5514008" y="3017914"/>
            <a:ext cx="2028102" cy="18382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3EF71C34-984F-4915-8942-3D37A09D2558}"/>
              </a:ext>
            </a:extLst>
          </p:cNvPr>
          <p:cNvSpPr/>
          <p:nvPr/>
        </p:nvSpPr>
        <p:spPr>
          <a:xfrm>
            <a:off x="7665326" y="3945787"/>
            <a:ext cx="3914800" cy="1384446"/>
          </a:xfrm>
          <a:custGeom>
            <a:avLst/>
            <a:gdLst>
              <a:gd name="connsiteX0" fmla="*/ 0 w 1967990"/>
              <a:gd name="connsiteY0" fmla="*/ 0 h 1384446"/>
              <a:gd name="connsiteX1" fmla="*/ 1967990 w 1967990"/>
              <a:gd name="connsiteY1" fmla="*/ 0 h 1384446"/>
              <a:gd name="connsiteX2" fmla="*/ 1967990 w 1967990"/>
              <a:gd name="connsiteY2" fmla="*/ 1384446 h 1384446"/>
              <a:gd name="connsiteX3" fmla="*/ 0 w 1967990"/>
              <a:gd name="connsiteY3" fmla="*/ 1384446 h 1384446"/>
              <a:gd name="connsiteX4" fmla="*/ 0 w 1967990"/>
              <a:gd name="connsiteY4" fmla="*/ 0 h 13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990" h="1384446">
                <a:moveTo>
                  <a:pt x="0" y="0"/>
                </a:moveTo>
                <a:lnTo>
                  <a:pt x="1967990" y="0"/>
                </a:lnTo>
                <a:lnTo>
                  <a:pt x="1967990" y="1384446"/>
                </a:lnTo>
                <a:lnTo>
                  <a:pt x="0" y="13844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C00000"/>
                </a:solidFill>
              </a:rPr>
              <a:t>Time-independent</a:t>
            </a:r>
            <a:r>
              <a:rPr lang="en-US" sz="2400" kern="1200" dirty="0"/>
              <a:t>: length of training for defined outcomes is not pre-set</a:t>
            </a:r>
            <a:endParaRPr lang="zh-TW" sz="2400" kern="1200" dirty="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9D5AE201-5574-42AD-B476-CEED9EBA808E}"/>
              </a:ext>
            </a:extLst>
          </p:cNvPr>
          <p:cNvSpPr/>
          <p:nvPr/>
        </p:nvSpPr>
        <p:spPr>
          <a:xfrm>
            <a:off x="4974766" y="3329819"/>
            <a:ext cx="2028102" cy="18382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9AC9DF96-A12C-4DB1-B187-FFE4E798DAE7}"/>
              </a:ext>
            </a:extLst>
          </p:cNvPr>
          <p:cNvSpPr/>
          <p:nvPr/>
        </p:nvSpPr>
        <p:spPr>
          <a:xfrm>
            <a:off x="4130891" y="5276365"/>
            <a:ext cx="3079643" cy="1131259"/>
          </a:xfrm>
          <a:custGeom>
            <a:avLst/>
            <a:gdLst>
              <a:gd name="connsiteX0" fmla="*/ 0 w 2076669"/>
              <a:gd name="connsiteY0" fmla="*/ 0 h 1131259"/>
              <a:gd name="connsiteX1" fmla="*/ 2076669 w 2076669"/>
              <a:gd name="connsiteY1" fmla="*/ 0 h 1131259"/>
              <a:gd name="connsiteX2" fmla="*/ 2076669 w 2076669"/>
              <a:gd name="connsiteY2" fmla="*/ 1131259 h 1131259"/>
              <a:gd name="connsiteX3" fmla="*/ 0 w 2076669"/>
              <a:gd name="connsiteY3" fmla="*/ 1131259 h 1131259"/>
              <a:gd name="connsiteX4" fmla="*/ 0 w 2076669"/>
              <a:gd name="connsiteY4" fmla="*/ 0 h 1131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669" h="1131259">
                <a:moveTo>
                  <a:pt x="0" y="0"/>
                </a:moveTo>
                <a:lnTo>
                  <a:pt x="2076669" y="0"/>
                </a:lnTo>
                <a:lnTo>
                  <a:pt x="2076669" y="1131259"/>
                </a:lnTo>
                <a:lnTo>
                  <a:pt x="0" y="11312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C00000"/>
                </a:solidFill>
              </a:rPr>
              <a:t>Individualized</a:t>
            </a:r>
            <a:r>
              <a:rPr lang="en-US" sz="2400" kern="1200" dirty="0"/>
              <a:t>: trainees and contexts vary</a:t>
            </a:r>
            <a:endParaRPr lang="zh-TW" sz="2400" kern="1200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1E0DBBB5-2301-4E9C-ADE9-85C33874EA01}"/>
              </a:ext>
            </a:extLst>
          </p:cNvPr>
          <p:cNvSpPr/>
          <p:nvPr/>
        </p:nvSpPr>
        <p:spPr>
          <a:xfrm>
            <a:off x="4435524" y="3017914"/>
            <a:ext cx="2028102" cy="18382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280AF1E8-777B-46C9-BB70-74E48F19FA07}"/>
              </a:ext>
            </a:extLst>
          </p:cNvPr>
          <p:cNvSpPr/>
          <p:nvPr/>
        </p:nvSpPr>
        <p:spPr>
          <a:xfrm>
            <a:off x="1378424" y="3945787"/>
            <a:ext cx="3300649" cy="1384446"/>
          </a:xfrm>
          <a:custGeom>
            <a:avLst/>
            <a:gdLst>
              <a:gd name="connsiteX0" fmla="*/ 0 w 1967990"/>
              <a:gd name="connsiteY0" fmla="*/ 0 h 1384446"/>
              <a:gd name="connsiteX1" fmla="*/ 1967990 w 1967990"/>
              <a:gd name="connsiteY1" fmla="*/ 0 h 1384446"/>
              <a:gd name="connsiteX2" fmla="*/ 1967990 w 1967990"/>
              <a:gd name="connsiteY2" fmla="*/ 1384446 h 1384446"/>
              <a:gd name="connsiteX3" fmla="*/ 0 w 1967990"/>
              <a:gd name="connsiteY3" fmla="*/ 1384446 h 1384446"/>
              <a:gd name="connsiteX4" fmla="*/ 0 w 1967990"/>
              <a:gd name="connsiteY4" fmla="*/ 0 h 13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990" h="1384446">
                <a:moveTo>
                  <a:pt x="0" y="0"/>
                </a:moveTo>
                <a:lnTo>
                  <a:pt x="1967990" y="0"/>
                </a:lnTo>
                <a:lnTo>
                  <a:pt x="1967990" y="1384446"/>
                </a:lnTo>
                <a:lnTo>
                  <a:pt x="0" y="13844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C00000"/>
                </a:solidFill>
              </a:rPr>
              <a:t>Workplace-learning based</a:t>
            </a:r>
            <a:endParaRPr lang="zh-TW" sz="2400" kern="1200" dirty="0">
              <a:solidFill>
                <a:srgbClr val="C00000"/>
              </a:solidFill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568902F3-6F37-4312-B683-3D34A14F88E3}"/>
              </a:ext>
            </a:extLst>
          </p:cNvPr>
          <p:cNvSpPr/>
          <p:nvPr/>
        </p:nvSpPr>
        <p:spPr>
          <a:xfrm>
            <a:off x="4435524" y="2395183"/>
            <a:ext cx="2028102" cy="18382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7" name="手繪多邊形: 圖案 16">
            <a:extLst>
              <a:ext uri="{FF2B5EF4-FFF2-40B4-BE49-F238E27FC236}">
                <a16:creationId xmlns:a16="http://schemas.microsoft.com/office/drawing/2014/main" id="{8DC98226-D1B3-4368-81D8-E107F5558042}"/>
              </a:ext>
            </a:extLst>
          </p:cNvPr>
          <p:cNvSpPr/>
          <p:nvPr/>
        </p:nvSpPr>
        <p:spPr>
          <a:xfrm>
            <a:off x="1378424" y="2098063"/>
            <a:ext cx="3300649" cy="1384446"/>
          </a:xfrm>
          <a:custGeom>
            <a:avLst/>
            <a:gdLst>
              <a:gd name="connsiteX0" fmla="*/ 0 w 1967990"/>
              <a:gd name="connsiteY0" fmla="*/ 0 h 1384446"/>
              <a:gd name="connsiteX1" fmla="*/ 1967990 w 1967990"/>
              <a:gd name="connsiteY1" fmla="*/ 0 h 1384446"/>
              <a:gd name="connsiteX2" fmla="*/ 1967990 w 1967990"/>
              <a:gd name="connsiteY2" fmla="*/ 1384446 h 1384446"/>
              <a:gd name="connsiteX3" fmla="*/ 0 w 1967990"/>
              <a:gd name="connsiteY3" fmla="*/ 1384446 h 1384446"/>
              <a:gd name="connsiteX4" fmla="*/ 0 w 1967990"/>
              <a:gd name="connsiteY4" fmla="*/ 0 h 13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990" h="1384446">
                <a:moveTo>
                  <a:pt x="0" y="0"/>
                </a:moveTo>
                <a:lnTo>
                  <a:pt x="1967990" y="0"/>
                </a:lnTo>
                <a:lnTo>
                  <a:pt x="1967990" y="1384446"/>
                </a:lnTo>
                <a:lnTo>
                  <a:pt x="0" y="13844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C00000"/>
                </a:solidFill>
              </a:rPr>
              <a:t>Lifelong learning </a:t>
            </a:r>
            <a:r>
              <a:rPr lang="en-US" sz="2400" kern="1200" dirty="0"/>
              <a:t>oriented</a:t>
            </a:r>
            <a:endParaRPr lang="zh-TW" sz="2400" kern="1200" dirty="0"/>
          </a:p>
        </p:txBody>
      </p:sp>
      <p:sp>
        <p:nvSpPr>
          <p:cNvPr id="29" name="投影片編號版面配置區 28">
            <a:extLst>
              <a:ext uri="{FF2B5EF4-FFF2-40B4-BE49-F238E27FC236}">
                <a16:creationId xmlns:a16="http://schemas.microsoft.com/office/drawing/2014/main" id="{0DD32978-8EEA-454D-A5FE-77064430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10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Growth Mindset. The growth mindset is a trait that was… | by Darren  Smith | Blog and Journal of Darren Smith">
            <a:extLst>
              <a:ext uri="{FF2B5EF4-FFF2-40B4-BE49-F238E27FC236}">
                <a16:creationId xmlns:a16="http://schemas.microsoft.com/office/drawing/2014/main" id="{904FAA71-8218-4EE8-9AC7-45EB831FD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0"/>
            <a:ext cx="10715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BE38AE9-41D8-4029-B9F1-F6D6EB40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46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513C97-2EA4-4618-B92A-1BFC421B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u="sng" dirty="0"/>
              <a:t>What are the abilities needed?</a:t>
            </a:r>
            <a:endParaRPr lang="zh-TW" altLang="en-US" u="sng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1D56A1-9233-43A4-9F35-CFAABE956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Focus on outcomes (abilities)</a:t>
            </a:r>
          </a:p>
          <a:p>
            <a:r>
              <a:rPr lang="en-US" altLang="zh-TW" dirty="0"/>
              <a:t>Ensure progression of competence</a:t>
            </a:r>
          </a:p>
          <a:p>
            <a:r>
              <a:rPr lang="en-US" altLang="zh-TW" dirty="0"/>
              <a:t>Time is a resource, not framework</a:t>
            </a:r>
          </a:p>
          <a:p>
            <a:r>
              <a:rPr lang="en-US" altLang="zh-TW" dirty="0"/>
              <a:t>Promote learner centeredness</a:t>
            </a:r>
            <a:endParaRPr lang="zh-TW" altLang="en-US" dirty="0"/>
          </a:p>
        </p:txBody>
      </p:sp>
      <p:sp>
        <p:nvSpPr>
          <p:cNvPr id="6" name="手繪多邊形: 圖案 5">
            <a:extLst>
              <a:ext uri="{FF2B5EF4-FFF2-40B4-BE49-F238E27FC236}">
                <a16:creationId xmlns:a16="http://schemas.microsoft.com/office/drawing/2014/main" id="{F491A48C-CACC-40BF-884D-848752D03DAD}"/>
              </a:ext>
            </a:extLst>
          </p:cNvPr>
          <p:cNvSpPr/>
          <p:nvPr/>
        </p:nvSpPr>
        <p:spPr>
          <a:xfrm>
            <a:off x="4121624" y="2975213"/>
            <a:ext cx="7369791" cy="3125337"/>
          </a:xfrm>
          <a:custGeom>
            <a:avLst/>
            <a:gdLst>
              <a:gd name="connsiteX0" fmla="*/ 0 w 4626591"/>
              <a:gd name="connsiteY0" fmla="*/ 1542197 h 1542197"/>
              <a:gd name="connsiteX1" fmla="*/ 40944 w 4626591"/>
              <a:gd name="connsiteY1" fmla="*/ 1269242 h 1542197"/>
              <a:gd name="connsiteX2" fmla="*/ 211541 w 4626591"/>
              <a:gd name="connsiteY2" fmla="*/ 962167 h 1542197"/>
              <a:gd name="connsiteX3" fmla="*/ 580030 w 4626591"/>
              <a:gd name="connsiteY3" fmla="*/ 696036 h 1542197"/>
              <a:gd name="connsiteX4" fmla="*/ 975815 w 4626591"/>
              <a:gd name="connsiteY4" fmla="*/ 545911 h 1542197"/>
              <a:gd name="connsiteX5" fmla="*/ 1460311 w 4626591"/>
              <a:gd name="connsiteY5" fmla="*/ 416257 h 1542197"/>
              <a:gd name="connsiteX6" fmla="*/ 2163171 w 4626591"/>
              <a:gd name="connsiteY6" fmla="*/ 245660 h 1542197"/>
              <a:gd name="connsiteX7" fmla="*/ 2688609 w 4626591"/>
              <a:gd name="connsiteY7" fmla="*/ 156949 h 1542197"/>
              <a:gd name="connsiteX8" fmla="*/ 3398293 w 4626591"/>
              <a:gd name="connsiteY8" fmla="*/ 61415 h 1542197"/>
              <a:gd name="connsiteX9" fmla="*/ 3957851 w 4626591"/>
              <a:gd name="connsiteY9" fmla="*/ 27296 h 1542197"/>
              <a:gd name="connsiteX10" fmla="*/ 4626591 w 4626591"/>
              <a:gd name="connsiteY10" fmla="*/ 0 h 154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26591" h="1542197">
                <a:moveTo>
                  <a:pt x="0" y="1542197"/>
                </a:moveTo>
                <a:cubicBezTo>
                  <a:pt x="2843" y="1454055"/>
                  <a:pt x="5687" y="1365914"/>
                  <a:pt x="40944" y="1269242"/>
                </a:cubicBezTo>
                <a:cubicBezTo>
                  <a:pt x="76201" y="1172570"/>
                  <a:pt x="121693" y="1057701"/>
                  <a:pt x="211541" y="962167"/>
                </a:cubicBezTo>
                <a:cubicBezTo>
                  <a:pt x="301389" y="866633"/>
                  <a:pt x="452651" y="765412"/>
                  <a:pt x="580030" y="696036"/>
                </a:cubicBezTo>
                <a:cubicBezTo>
                  <a:pt x="707409" y="626660"/>
                  <a:pt x="829102" y="592541"/>
                  <a:pt x="975815" y="545911"/>
                </a:cubicBezTo>
                <a:cubicBezTo>
                  <a:pt x="1122528" y="499281"/>
                  <a:pt x="1262418" y="466299"/>
                  <a:pt x="1460311" y="416257"/>
                </a:cubicBezTo>
                <a:cubicBezTo>
                  <a:pt x="1658204" y="366215"/>
                  <a:pt x="1958455" y="288878"/>
                  <a:pt x="2163171" y="245660"/>
                </a:cubicBezTo>
                <a:cubicBezTo>
                  <a:pt x="2367887" y="202442"/>
                  <a:pt x="2482755" y="187656"/>
                  <a:pt x="2688609" y="156949"/>
                </a:cubicBezTo>
                <a:cubicBezTo>
                  <a:pt x="2894463" y="126241"/>
                  <a:pt x="3186753" y="83024"/>
                  <a:pt x="3398293" y="61415"/>
                </a:cubicBezTo>
                <a:cubicBezTo>
                  <a:pt x="3609833" y="39806"/>
                  <a:pt x="3957851" y="27296"/>
                  <a:pt x="3957851" y="27296"/>
                </a:cubicBezTo>
                <a:lnTo>
                  <a:pt x="4626591" y="0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99FD01E1-5A8B-44D3-BF94-DBD2F084A744}"/>
              </a:ext>
            </a:extLst>
          </p:cNvPr>
          <p:cNvCxnSpPr>
            <a:endCxn id="6" idx="10"/>
          </p:cNvCxnSpPr>
          <p:nvPr/>
        </p:nvCxnSpPr>
        <p:spPr>
          <a:xfrm>
            <a:off x="11027391" y="2852382"/>
            <a:ext cx="464024" cy="12283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F433588C-83A9-4744-95C0-F938758695F1}"/>
              </a:ext>
            </a:extLst>
          </p:cNvPr>
          <p:cNvCxnSpPr>
            <a:stCxn id="6" idx="10"/>
          </p:cNvCxnSpPr>
          <p:nvPr/>
        </p:nvCxnSpPr>
        <p:spPr>
          <a:xfrm flipH="1">
            <a:off x="11068334" y="2975213"/>
            <a:ext cx="423081" cy="1910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27284856-1991-446A-8787-1430B14D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1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7FC047-1630-4BFC-8966-7B200DFF097D}"/>
              </a:ext>
            </a:extLst>
          </p:cNvPr>
          <p:cNvSpPr txBox="1">
            <a:spLocks/>
          </p:cNvSpPr>
          <p:nvPr/>
        </p:nvSpPr>
        <p:spPr>
          <a:xfrm>
            <a:off x="573431" y="429904"/>
            <a:ext cx="10515600" cy="8214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b="1" dirty="0"/>
              <a:t>CBME:</a:t>
            </a:r>
            <a:r>
              <a:rPr lang="zh-TW" altLang="en-US" sz="3600" b="1" dirty="0"/>
              <a:t>啟發四個學習上的改變</a:t>
            </a:r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32388112-E343-4077-AEDB-5815813283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6876013"/>
              </p:ext>
            </p:extLst>
          </p:nvPr>
        </p:nvGraphicFramePr>
        <p:xfrm>
          <a:off x="497007" y="1251320"/>
          <a:ext cx="5257800" cy="485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75596C23-43D2-4F6B-A8A0-70C06A1BC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231" y="1492199"/>
            <a:ext cx="5825094" cy="4368822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01CCC9B-1A37-41AE-91EB-ED8B6E8E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68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776846" y="622401"/>
            <a:ext cx="6638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/>
              <a:t>落實</a:t>
            </a:r>
            <a:r>
              <a:rPr lang="en-US" altLang="zh-TW" sz="4800" dirty="0"/>
              <a:t>CBME</a:t>
            </a:r>
            <a:r>
              <a:rPr lang="zh-TW" altLang="en-US" sz="4800" dirty="0"/>
              <a:t>的手法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496004" y="2648197"/>
            <a:ext cx="4471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rgbClr val="C00000"/>
                </a:solidFill>
              </a:rPr>
              <a:t>Milestones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474119" y="2622405"/>
            <a:ext cx="447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rgbClr val="C00000"/>
                </a:solidFill>
              </a:rPr>
              <a:t>EPAs</a:t>
            </a:r>
          </a:p>
        </p:txBody>
      </p:sp>
      <p:cxnSp>
        <p:nvCxnSpPr>
          <p:cNvPr id="9" name="直線單箭頭接點 8"/>
          <p:cNvCxnSpPr>
            <a:cxnSpLocks/>
          </p:cNvCxnSpPr>
          <p:nvPr/>
        </p:nvCxnSpPr>
        <p:spPr>
          <a:xfrm>
            <a:off x="3577841" y="1624084"/>
            <a:ext cx="0" cy="1074450"/>
          </a:xfrm>
          <a:prstGeom prst="straightConnector1">
            <a:avLst/>
          </a:prstGeom>
          <a:ln w="76200"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>
            <a:cxnSpLocks/>
          </p:cNvCxnSpPr>
          <p:nvPr/>
        </p:nvCxnSpPr>
        <p:spPr>
          <a:xfrm>
            <a:off x="8679476" y="1674421"/>
            <a:ext cx="0" cy="1024113"/>
          </a:xfrm>
          <a:prstGeom prst="straightConnector1">
            <a:avLst/>
          </a:prstGeom>
          <a:ln w="76200"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cxnSpLocks/>
          </p:cNvCxnSpPr>
          <p:nvPr/>
        </p:nvCxnSpPr>
        <p:spPr>
          <a:xfrm>
            <a:off x="3577841" y="1674421"/>
            <a:ext cx="5132032" cy="0"/>
          </a:xfrm>
          <a:prstGeom prst="line">
            <a:avLst/>
          </a:prstGeom>
          <a:ln w="762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4756C26-87B1-4733-BDD1-68373CCF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3816A63-5C55-40E2-A77A-A9D31C879555}"/>
              </a:ext>
            </a:extLst>
          </p:cNvPr>
          <p:cNvSpPr/>
          <p:nvPr/>
        </p:nvSpPr>
        <p:spPr>
          <a:xfrm>
            <a:off x="1514638" y="3450074"/>
            <a:ext cx="4471503" cy="1342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BBB4449-2628-4F2D-BE6C-83A1AA41DAFC}"/>
              </a:ext>
            </a:extLst>
          </p:cNvPr>
          <p:cNvSpPr/>
          <p:nvPr/>
        </p:nvSpPr>
        <p:spPr>
          <a:xfrm>
            <a:off x="6399601" y="3377273"/>
            <a:ext cx="4471491" cy="13945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8DF34E-99BF-401E-A4D7-97773929A078}"/>
              </a:ext>
            </a:extLst>
          </p:cNvPr>
          <p:cNvSpPr txBox="1"/>
          <p:nvPr/>
        </p:nvSpPr>
        <p:spPr>
          <a:xfrm>
            <a:off x="1525402" y="3407924"/>
            <a:ext cx="4479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對於特定</a:t>
            </a:r>
            <a:r>
              <a:rPr lang="zh-TW" altLang="en-US" sz="2800" dirty="0">
                <a:solidFill>
                  <a:srgbClr val="C00000"/>
                </a:solidFill>
              </a:rPr>
              <a:t>能力</a:t>
            </a:r>
            <a:r>
              <a:rPr lang="zh-TW" altLang="en-US" sz="2800" dirty="0"/>
              <a:t>的可觀察，可測量的表現敘述，也就是學員能力進展過程的描述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EF2E046-495E-41FB-A5E6-4E4F77DF0D99}"/>
              </a:ext>
            </a:extLst>
          </p:cNvPr>
          <p:cNvSpPr txBox="1"/>
          <p:nvPr/>
        </p:nvSpPr>
        <p:spPr>
          <a:xfrm>
            <a:off x="6399600" y="3382061"/>
            <a:ext cx="4471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是專業活動的單位，指學員有足夠的能力，能夠被信賴去執行專業的醫療</a:t>
            </a:r>
            <a:r>
              <a:rPr lang="zh-TW" altLang="en-US" sz="2800" dirty="0">
                <a:solidFill>
                  <a:srgbClr val="C00000"/>
                </a:solidFill>
              </a:rPr>
              <a:t>任務</a:t>
            </a:r>
          </a:p>
        </p:txBody>
      </p:sp>
    </p:spTree>
    <p:extLst>
      <p:ext uri="{BB962C8B-B14F-4D97-AF65-F5344CB8AC3E}">
        <p14:creationId xmlns:p14="http://schemas.microsoft.com/office/powerpoint/2010/main" val="3938285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27BD59-8B6C-4777-AAE6-827531176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255" y="657017"/>
            <a:ext cx="9485193" cy="5376356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7D84C95-178D-4520-96A2-D9FFEC7A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9246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1;p18">
            <a:extLst>
              <a:ext uri="{FF2B5EF4-FFF2-40B4-BE49-F238E27FC236}">
                <a16:creationId xmlns:a16="http://schemas.microsoft.com/office/drawing/2014/main" id="{16215662-79CF-4941-B917-BBBD4E5BF0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15" t="2362" r="4929" b="8220"/>
          <a:stretch/>
        </p:blipFill>
        <p:spPr>
          <a:xfrm>
            <a:off x="1109472" y="0"/>
            <a:ext cx="102168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47309DD-6A02-48B0-8BA0-606AC09625FB}"/>
              </a:ext>
            </a:extLst>
          </p:cNvPr>
          <p:cNvSpPr/>
          <p:nvPr/>
        </p:nvSpPr>
        <p:spPr>
          <a:xfrm>
            <a:off x="8156448" y="158496"/>
            <a:ext cx="3169920" cy="768096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A8AF3C5-17DB-4EF7-B34B-4E7D84066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178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88711FA-AD06-4D6D-B6E8-A02A47F4882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642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u="sng" dirty="0"/>
              <a:t>使用里程碑作為專科醫師訓練評量的好處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845C5A2-A64F-4C46-97F3-79DA33D88E76}"/>
              </a:ext>
            </a:extLst>
          </p:cNvPr>
          <p:cNvSpPr txBox="1">
            <a:spLocks/>
          </p:cNvSpPr>
          <p:nvPr/>
        </p:nvSpPr>
        <p:spPr>
          <a:xfrm>
            <a:off x="1280160" y="1326382"/>
            <a:ext cx="10073640" cy="48505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zh-TW" altLang="en-US" sz="3200" dirty="0"/>
              <a:t>提供受訓者</a:t>
            </a:r>
            <a:r>
              <a:rPr lang="zh-TW" altLang="en-US" sz="3200" dirty="0">
                <a:solidFill>
                  <a:srgbClr val="C00000"/>
                </a:solidFill>
              </a:rPr>
              <a:t>連續性的觀察</a:t>
            </a:r>
            <a:endParaRPr lang="en-US" altLang="zh-TW" sz="320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/>
              <a:t>受訓者能清楚自身</a:t>
            </a:r>
            <a:r>
              <a:rPr lang="zh-TW" altLang="en-US" sz="3200" dirty="0">
                <a:solidFill>
                  <a:srgbClr val="C00000"/>
                </a:solidFill>
              </a:rPr>
              <a:t>不足的地方</a:t>
            </a:r>
            <a:endParaRPr lang="en-US" altLang="zh-TW" sz="320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/>
              <a:t>涵蓋到</a:t>
            </a:r>
            <a:r>
              <a:rPr lang="zh-TW" altLang="en-US" sz="3200" dirty="0">
                <a:solidFill>
                  <a:srgbClr val="C00000"/>
                </a:solidFill>
              </a:rPr>
              <a:t>六大核心能力</a:t>
            </a:r>
            <a:r>
              <a:rPr lang="zh-TW" altLang="en-US" sz="3200" dirty="0"/>
              <a:t>的評估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/>
              <a:t>可激勵受訓者的</a:t>
            </a:r>
            <a:r>
              <a:rPr lang="zh-TW" altLang="en-US" sz="3200" dirty="0">
                <a:solidFill>
                  <a:srgbClr val="C00000"/>
                </a:solidFill>
              </a:rPr>
              <a:t>主動學習</a:t>
            </a:r>
            <a:r>
              <a:rPr lang="en-US" altLang="zh-TW" sz="3200" dirty="0">
                <a:solidFill>
                  <a:srgbClr val="C00000"/>
                </a:solidFill>
              </a:rPr>
              <a:t>:</a:t>
            </a:r>
            <a:r>
              <a:rPr lang="zh-TW" altLang="en-US" sz="3200" dirty="0">
                <a:solidFill>
                  <a:srgbClr val="C00000"/>
                </a:solidFill>
              </a:rPr>
              <a:t> </a:t>
            </a:r>
            <a:r>
              <a:rPr lang="zh-TW" altLang="en-US" sz="3200" dirty="0"/>
              <a:t>不再強調以</a:t>
            </a:r>
            <a:r>
              <a:rPr lang="zh-TW" altLang="en-US" sz="3200" dirty="0">
                <a:solidFill>
                  <a:srgbClr val="C00000"/>
                </a:solidFill>
              </a:rPr>
              <a:t>受訓時間</a:t>
            </a:r>
            <a:r>
              <a:rPr lang="zh-TW" altLang="en-US" sz="3200" dirty="0"/>
              <a:t>作為學習的基本要求，而是以里程碑來決定受訓者是否完成訓練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BA07697-349E-45DB-894E-865BA8F4EB7F}"/>
              </a:ext>
            </a:extLst>
          </p:cNvPr>
          <p:cNvSpPr txBox="1"/>
          <p:nvPr/>
        </p:nvSpPr>
        <p:spPr>
          <a:xfrm>
            <a:off x="2570632" y="4908796"/>
            <a:ext cx="637032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當受訓者完成所有學習里碑的要求後，就有資格申請專科醫師的甄試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5EAAC5E-6AEF-4533-B7CE-22000D33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9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B198C6-28D1-4F8D-B442-62EF47F48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3" r="18284"/>
          <a:stretch/>
        </p:blipFill>
        <p:spPr>
          <a:xfrm>
            <a:off x="2060812" y="364787"/>
            <a:ext cx="7902054" cy="6128425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7BB8FB11-B041-4DB5-B977-1C7EAF1E25CF}"/>
              </a:ext>
            </a:extLst>
          </p:cNvPr>
          <p:cNvGrpSpPr/>
          <p:nvPr/>
        </p:nvGrpSpPr>
        <p:grpSpPr>
          <a:xfrm>
            <a:off x="9994711" y="1562669"/>
            <a:ext cx="2142429" cy="2372735"/>
            <a:chOff x="9994711" y="1562669"/>
            <a:chExt cx="2142429" cy="237273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3635E40-42A7-435E-8A8A-C208C441C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4711" y="2137451"/>
              <a:ext cx="2142429" cy="1797953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1816381F-387D-4922-BA68-A2B7601A8863}"/>
                </a:ext>
              </a:extLst>
            </p:cNvPr>
            <p:cNvSpPr txBox="1"/>
            <p:nvPr/>
          </p:nvSpPr>
          <p:spPr>
            <a:xfrm>
              <a:off x="10413242" y="156266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work</a:t>
              </a:r>
              <a:endParaRPr lang="zh-TW" altLang="en-US" b="1" dirty="0"/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4E19F13E-00C9-46D7-B5A9-D554C6353C94}"/>
              </a:ext>
            </a:extLst>
          </p:cNvPr>
          <p:cNvGrpSpPr/>
          <p:nvPr/>
        </p:nvGrpSpPr>
        <p:grpSpPr>
          <a:xfrm>
            <a:off x="54860" y="1514901"/>
            <a:ext cx="1803028" cy="2625954"/>
            <a:chOff x="54860" y="1514901"/>
            <a:chExt cx="1803028" cy="2625954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46F77D2A-28DB-487F-A8EB-1E37916607A5}"/>
                </a:ext>
              </a:extLst>
            </p:cNvPr>
            <p:cNvSpPr txBox="1"/>
            <p:nvPr/>
          </p:nvSpPr>
          <p:spPr>
            <a:xfrm>
              <a:off x="560632" y="1514901"/>
              <a:ext cx="1049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Person</a:t>
              </a:r>
              <a:endParaRPr lang="zh-TW" altLang="en-US" b="1" dirty="0"/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C8E521B-C536-4621-A4F3-F142213AB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50" b="97638" l="3859" r="98714">
                          <a14:foregroundMark x1="8039" y1="25197" x2="8039" y2="25197"/>
                          <a14:foregroundMark x1="3859" y1="26509" x2="3859" y2="26509"/>
                          <a14:foregroundMark x1="48553" y1="25984" x2="48553" y2="25984"/>
                          <a14:foregroundMark x1="95498" y1="31759" x2="95498" y2="31759"/>
                          <a14:foregroundMark x1="99035" y1="36220" x2="99035" y2="36220"/>
                          <a14:foregroundMark x1="46945" y1="4987" x2="46945" y2="4987"/>
                          <a14:foregroundMark x1="50161" y1="3150" x2="50161" y2="3150"/>
                          <a14:foregroundMark x1="29582" y1="91601" x2="29582" y2="91601"/>
                          <a14:foregroundMark x1="29260" y1="97113" x2="29260" y2="97113"/>
                          <a14:foregroundMark x1="68810" y1="97638" x2="68810" y2="976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860" y="1932001"/>
              <a:ext cx="1803028" cy="2208854"/>
            </a:xfrm>
            <a:prstGeom prst="rect">
              <a:avLst/>
            </a:prstGeom>
          </p:spPr>
        </p:pic>
      </p:grp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4EDD0C7-DF35-4614-B32F-C8E8175B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07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371600" y="685800"/>
            <a:ext cx="9601200" cy="7528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u="sng" dirty="0" err="1"/>
              <a:t>Entrustable</a:t>
            </a:r>
            <a:r>
              <a:rPr lang="en-US" altLang="zh-TW" b="1" u="sng" dirty="0"/>
              <a:t> Professional Activity</a:t>
            </a:r>
            <a:endParaRPr lang="zh-TW" altLang="en-US" b="1" u="sng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670304" y="1798655"/>
            <a:ext cx="9302496" cy="42607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/>
              <a:t>可在一段時間框架內便能執行</a:t>
            </a:r>
          </a:p>
          <a:p>
            <a:r>
              <a:rPr lang="zh-TW" altLang="en-US" sz="3200" dirty="0"/>
              <a:t>可觀察</a:t>
            </a:r>
            <a:r>
              <a:rPr lang="zh-TW" altLang="zh-TW" sz="3200" dirty="0"/>
              <a:t>、</a:t>
            </a:r>
            <a:r>
              <a:rPr lang="zh-TW" altLang="en-US" sz="3200" dirty="0"/>
              <a:t>可測量</a:t>
            </a:r>
          </a:p>
          <a:p>
            <a:r>
              <a:rPr lang="zh-TW" altLang="en-US" sz="3200" dirty="0"/>
              <a:t>適合信賴決定</a:t>
            </a:r>
          </a:p>
          <a:p>
            <a:r>
              <a:rPr lang="zh-TW" altLang="en-US" sz="3200" dirty="0"/>
              <a:t>評估結果用以指定監督的級別</a:t>
            </a:r>
          </a:p>
          <a:p>
            <a:r>
              <a:rPr lang="zh-TW" altLang="en-US" sz="3200" dirty="0"/>
              <a:t>配置予個別學員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047744" y="5852160"/>
            <a:ext cx="652272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EPAs ground competencies in daily practice</a:t>
            </a:r>
            <a:endParaRPr lang="zh-TW" altLang="en-US" sz="28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0D6F59A-605A-4552-9110-F3208F751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A02E2A-B690-4381-9C0A-0AE0CB114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6" y="1514901"/>
            <a:ext cx="9266518" cy="36780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9D84DB7-04E7-45CF-8E31-59F519D8E09C}"/>
              </a:ext>
            </a:extLst>
          </p:cNvPr>
          <p:cNvSpPr txBox="1"/>
          <p:nvPr/>
        </p:nvSpPr>
        <p:spPr>
          <a:xfrm>
            <a:off x="7615450" y="4135272"/>
            <a:ext cx="15080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各組組長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EDBD338-491F-4A72-9D7E-A2CFB07CF7AA}"/>
              </a:ext>
            </a:extLst>
          </p:cNvPr>
          <p:cNvSpPr txBox="1"/>
          <p:nvPr/>
        </p:nvSpPr>
        <p:spPr>
          <a:xfrm>
            <a:off x="5810532" y="4135271"/>
            <a:ext cx="15080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</a:rPr>
              <a:t>(5min/</a:t>
            </a:r>
            <a:r>
              <a:rPr lang="zh-TW" altLang="en-US" sz="2400" dirty="0">
                <a:solidFill>
                  <a:srgbClr val="C00000"/>
                </a:solidFill>
              </a:rPr>
              <a:t>組</a:t>
            </a:r>
            <a:r>
              <a:rPr lang="en-US" altLang="zh-TW" sz="2400" dirty="0">
                <a:solidFill>
                  <a:srgbClr val="C00000"/>
                </a:solidFill>
              </a:rPr>
              <a:t>)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FA0BB6-EAEA-4501-A897-7C043A18DFB9}"/>
              </a:ext>
            </a:extLst>
          </p:cNvPr>
          <p:cNvSpPr/>
          <p:nvPr/>
        </p:nvSpPr>
        <p:spPr>
          <a:xfrm>
            <a:off x="10174406" y="3985146"/>
            <a:ext cx="566382" cy="33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D2B32E-25B7-4453-8096-5A2FFE6B27F2}"/>
              </a:ext>
            </a:extLst>
          </p:cNvPr>
          <p:cNvSpPr/>
          <p:nvPr/>
        </p:nvSpPr>
        <p:spPr>
          <a:xfrm>
            <a:off x="8470710" y="3019567"/>
            <a:ext cx="566382" cy="33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ACEF5F-A3A0-4573-B45F-F637AA2D4394}"/>
              </a:ext>
            </a:extLst>
          </p:cNvPr>
          <p:cNvSpPr/>
          <p:nvPr/>
        </p:nvSpPr>
        <p:spPr>
          <a:xfrm>
            <a:off x="8470710" y="4804012"/>
            <a:ext cx="566382" cy="28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569DC0F-BD42-4186-9D95-34B0BC9C2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4616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6785" y="101065"/>
            <a:ext cx="158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/>
              <a:t>EPAs</a:t>
            </a:r>
            <a:endParaRPr lang="zh-TW" altLang="en-US" sz="3600" b="1" dirty="0"/>
          </a:p>
        </p:txBody>
      </p:sp>
      <p:graphicFrame>
        <p:nvGraphicFramePr>
          <p:cNvPr id="3" name="資料庫圖表 2"/>
          <p:cNvGraphicFramePr/>
          <p:nvPr/>
        </p:nvGraphicFramePr>
        <p:xfrm>
          <a:off x="2382251" y="505326"/>
          <a:ext cx="8590549" cy="2084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資料庫圖表 3"/>
          <p:cNvGraphicFramePr/>
          <p:nvPr/>
        </p:nvGraphicFramePr>
        <p:xfrm>
          <a:off x="2538663" y="2590164"/>
          <a:ext cx="7940843" cy="4084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693695" y="4370914"/>
            <a:ext cx="194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/>
              <a:t>每一項</a:t>
            </a:r>
            <a:r>
              <a:rPr lang="en-US" altLang="zh-TW" sz="2800" dirty="0"/>
              <a:t>EPA</a:t>
            </a:r>
            <a:endParaRPr lang="zh-TW" altLang="zh-TW" sz="28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28A143-E0D3-4F1D-88D0-9F32E173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65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1431757" y="1070811"/>
          <a:ext cx="10022305" cy="4259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4432" y="5303272"/>
            <a:ext cx="1877568" cy="1554728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6FB98C-F421-4ADC-A70F-4A0AB57B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33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7CCBF86-BC71-4ED0-95C3-D36E1DD95182}"/>
              </a:ext>
            </a:extLst>
          </p:cNvPr>
          <p:cNvSpPr txBox="1"/>
          <p:nvPr/>
        </p:nvSpPr>
        <p:spPr>
          <a:xfrm>
            <a:off x="2285998" y="2351462"/>
            <a:ext cx="6878474" cy="267765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EPA</a:t>
            </a:r>
            <a:r>
              <a:rPr lang="zh-TW" altLang="en-US" sz="2800" dirty="0"/>
              <a:t>的特點</a:t>
            </a:r>
            <a:r>
              <a:rPr lang="en-US" altLang="zh-TW" sz="2800" dirty="0"/>
              <a:t>:</a:t>
            </a:r>
          </a:p>
          <a:p>
            <a:pPr marL="342900" indent="-342900">
              <a:buAutoNum type="arabicPeriod"/>
            </a:pPr>
            <a:r>
              <a:rPr lang="zh-TW" altLang="en-US" sz="2800" dirty="0"/>
              <a:t>是日常專業工作的一部份</a:t>
            </a:r>
            <a:endParaRPr lang="en-US" altLang="zh-TW" sz="2800" dirty="0"/>
          </a:p>
          <a:p>
            <a:pPr marL="342900" indent="-342900">
              <a:buAutoNum type="arabicPeriod"/>
            </a:pPr>
            <a:r>
              <a:rPr lang="zh-TW" altLang="en-US" sz="2800" dirty="0"/>
              <a:t>能夠經由訓練習得之</a:t>
            </a:r>
            <a:r>
              <a:rPr lang="zh-TW" altLang="en-US" sz="2800" u="sng" dirty="0"/>
              <a:t>知識、技能與態度</a:t>
            </a:r>
            <a:endParaRPr lang="en-US" altLang="zh-TW" sz="2800" u="sng" dirty="0"/>
          </a:p>
          <a:p>
            <a:pPr marL="342900" indent="-342900">
              <a:buAutoNum type="arabicPeriod"/>
            </a:pPr>
            <a:r>
              <a:rPr lang="zh-TW" altLang="en-US" sz="2800" dirty="0"/>
              <a:t>特定的項目適合特定的人員</a:t>
            </a:r>
            <a:endParaRPr lang="en-US" altLang="zh-TW" sz="2800" dirty="0"/>
          </a:p>
          <a:p>
            <a:pPr marL="342900" indent="-342900">
              <a:buAutoNum type="arabicPeriod"/>
            </a:pPr>
            <a:r>
              <a:rPr lang="zh-TW" altLang="en-US" sz="2800" dirty="0"/>
              <a:t>能被獨立執行</a:t>
            </a:r>
            <a:endParaRPr lang="en-US" altLang="zh-TW" sz="2800" dirty="0"/>
          </a:p>
          <a:p>
            <a:pPr marL="342900" indent="-342900">
              <a:buAutoNum type="arabicPeriod"/>
            </a:pPr>
            <a:r>
              <a:rPr lang="zh-TW" altLang="en-US" sz="2800" dirty="0"/>
              <a:t>過程與結果都能被觀察與評量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73ADA47-F0F0-4793-A64D-CE137665270D}"/>
              </a:ext>
            </a:extLst>
          </p:cNvPr>
          <p:cNvSpPr txBox="1"/>
          <p:nvPr/>
        </p:nvSpPr>
        <p:spPr>
          <a:xfrm>
            <a:off x="2285999" y="997886"/>
            <a:ext cx="705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EPA</a:t>
            </a:r>
            <a:r>
              <a:rPr lang="zh-TW" altLang="en-US" sz="3200" dirty="0"/>
              <a:t>能夠連結</a:t>
            </a:r>
            <a:r>
              <a:rPr lang="en-US" altLang="zh-TW" sz="3200" dirty="0"/>
              <a:t>”</a:t>
            </a:r>
            <a:r>
              <a:rPr lang="zh-TW" altLang="en-US" sz="3200" dirty="0">
                <a:solidFill>
                  <a:srgbClr val="C00000"/>
                </a:solidFill>
              </a:rPr>
              <a:t>能力</a:t>
            </a:r>
            <a:r>
              <a:rPr lang="en-US" altLang="zh-TW" sz="3200" dirty="0"/>
              <a:t>”</a:t>
            </a:r>
            <a:r>
              <a:rPr lang="zh-TW" altLang="en-US" sz="3200" dirty="0"/>
              <a:t>於日常的臨床工作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FDE7627-02E2-4B9F-A311-F961C818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99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727026" y="364206"/>
            <a:ext cx="6497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/>
              <a:t>EPAs</a:t>
            </a:r>
            <a:r>
              <a:rPr lang="zh-TW" altLang="en-US" sz="3600" dirty="0">
                <a:solidFill>
                  <a:srgbClr val="FF0000"/>
                </a:solidFill>
              </a:rPr>
              <a:t>督導等級</a:t>
            </a:r>
            <a:r>
              <a:rPr lang="en-US" altLang="zh-TW" sz="3600" dirty="0"/>
              <a:t>-</a:t>
            </a:r>
            <a:r>
              <a:rPr lang="zh-TW" altLang="en-US" sz="3600" dirty="0"/>
              <a:t>「可信任」程度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795" y="1318363"/>
            <a:ext cx="8683456" cy="474424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7834" y="4234495"/>
            <a:ext cx="187859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3333CC"/>
                </a:solidFill>
              </a:rPr>
              <a:t>Threshold</a:t>
            </a:r>
            <a:endParaRPr lang="zh-TW" altLang="en-US" sz="2800" b="1" dirty="0">
              <a:solidFill>
                <a:srgbClr val="3333CC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036091" y="3993834"/>
            <a:ext cx="223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Pre-</a:t>
            </a:r>
            <a:r>
              <a:rPr lang="en-US" altLang="zh-TW" sz="2400" b="1" dirty="0" err="1">
                <a:solidFill>
                  <a:srgbClr val="FF0000"/>
                </a:solidFill>
              </a:rPr>
              <a:t>entrustable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443410" y="4574310"/>
            <a:ext cx="174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>
                <a:solidFill>
                  <a:srgbClr val="FF0000"/>
                </a:solidFill>
              </a:rPr>
              <a:t>Entrustable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46795" y="4417900"/>
            <a:ext cx="8683456" cy="1564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EF5B4CCC-3AB6-4B14-92BF-E518F8D5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54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E1A7703-A42B-4DD1-A45F-C05A49B6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26" y="651198"/>
            <a:ext cx="10027748" cy="555560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9EC9732-FACD-46AF-8309-1EB1FFA6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487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BF0648B-967B-4E87-ACE5-E00788B4C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853761"/>
              </p:ext>
            </p:extLst>
          </p:nvPr>
        </p:nvGraphicFramePr>
        <p:xfrm>
          <a:off x="1862919" y="1364776"/>
          <a:ext cx="8297081" cy="4009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027">
                  <a:extLst>
                    <a:ext uri="{9D8B030D-6E8A-4147-A177-3AD203B41FA5}">
                      <a16:colId xmlns:a16="http://schemas.microsoft.com/office/drawing/2014/main" val="3272993180"/>
                    </a:ext>
                  </a:extLst>
                </a:gridCol>
                <a:gridCol w="6632054">
                  <a:extLst>
                    <a:ext uri="{9D8B030D-6E8A-4147-A177-3AD203B41FA5}">
                      <a16:colId xmlns:a16="http://schemas.microsoft.com/office/drawing/2014/main" val="2273524654"/>
                    </a:ext>
                  </a:extLst>
                </a:gridCol>
              </a:tblGrid>
              <a:tr h="40017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Conditions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Features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979247"/>
                  </a:ext>
                </a:extLst>
              </a:tr>
              <a:tr h="888066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Ability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Competence, including specific competencies and associated milestones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30363"/>
                  </a:ext>
                </a:extLst>
              </a:tr>
              <a:tr h="888066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Integrity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Benevolence: having favorable intentions, honesty, and truthfulness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309017"/>
                  </a:ext>
                </a:extLst>
              </a:tr>
              <a:tr h="888066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Reliability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Working conscientiously and showing predictable behavior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385022"/>
                  </a:ext>
                </a:extLst>
              </a:tr>
              <a:tr h="888066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Humility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Discernment of own limitations and willingness to ask for help when needed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203072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2032309E-D4D6-44B9-BC17-4F7479DE330F}"/>
              </a:ext>
            </a:extLst>
          </p:cNvPr>
          <p:cNvSpPr txBox="1"/>
          <p:nvPr/>
        </p:nvSpPr>
        <p:spPr>
          <a:xfrm>
            <a:off x="1438322" y="518615"/>
            <a:ext cx="657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/>
              <a:t>General Conditions for Trust</a:t>
            </a:r>
            <a:endParaRPr lang="zh-TW" altLang="en-US" sz="3600" b="1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DA8AE0-19F2-42FB-B1A7-63DB18CC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471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4E69D53-599C-4321-AEDF-D9AA9EC2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7" y="191069"/>
            <a:ext cx="11150304" cy="641561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891E9FB-0AC7-4FB3-B444-EE3CA3A24F38}"/>
              </a:ext>
            </a:extLst>
          </p:cNvPr>
          <p:cNvSpPr/>
          <p:nvPr/>
        </p:nvSpPr>
        <p:spPr>
          <a:xfrm>
            <a:off x="1105469" y="1105469"/>
            <a:ext cx="5411337" cy="1023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DDB019A4-3381-42E8-98E3-669E844FEFE8}"/>
              </a:ext>
            </a:extLst>
          </p:cNvPr>
          <p:cNvSpPr/>
          <p:nvPr/>
        </p:nvSpPr>
        <p:spPr>
          <a:xfrm>
            <a:off x="3098041" y="1105470"/>
            <a:ext cx="1194179" cy="1023582"/>
          </a:xfrm>
          <a:prstGeom prst="triangl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70F369-92E6-4A62-967D-614E4340472C}"/>
              </a:ext>
            </a:extLst>
          </p:cNvPr>
          <p:cNvSpPr/>
          <p:nvPr/>
        </p:nvSpPr>
        <p:spPr>
          <a:xfrm>
            <a:off x="2245057" y="95534"/>
            <a:ext cx="2463421" cy="573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3C38545-1355-4C7D-90F5-24365700310D}"/>
              </a:ext>
            </a:extLst>
          </p:cNvPr>
          <p:cNvSpPr/>
          <p:nvPr/>
        </p:nvSpPr>
        <p:spPr>
          <a:xfrm>
            <a:off x="7165075" y="1105469"/>
            <a:ext cx="3323229" cy="1173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D6B7988-52E5-4ABC-A36A-A697DFF1B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50" y="1023035"/>
            <a:ext cx="6061476" cy="117370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048650F-9A23-40C6-B9BC-C751D3CF3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369" y="1189348"/>
            <a:ext cx="3080980" cy="112880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3A729CC-CEB4-4D13-9566-7523C0DE0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64" y="191069"/>
            <a:ext cx="2568163" cy="632515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A403E9D-A321-46E6-BBBC-19C34EA8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69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60F7AB6-555C-46C2-B043-49FCC6AB8C84}"/>
              </a:ext>
            </a:extLst>
          </p:cNvPr>
          <p:cNvSpPr txBox="1"/>
          <p:nvPr/>
        </p:nvSpPr>
        <p:spPr>
          <a:xfrm>
            <a:off x="3114040" y="353894"/>
            <a:ext cx="596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u="sng" dirty="0"/>
              <a:t>EPA and Milestones</a:t>
            </a:r>
            <a:endParaRPr lang="zh-TW" altLang="en-US" sz="4400" u="sng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C4B0C20-0458-4838-8084-1ADDD58E1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533" y="1624524"/>
            <a:ext cx="8502934" cy="4331062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CCCC058-E017-434F-95E6-50C0C70E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147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1AFBF28-8C94-44E8-96AA-1D4C0FEB9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499" y="356628"/>
            <a:ext cx="9007521" cy="569678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CCA9FDA-FCDF-447C-B8E6-32529ED7638F}"/>
              </a:ext>
            </a:extLst>
          </p:cNvPr>
          <p:cNvSpPr/>
          <p:nvPr/>
        </p:nvSpPr>
        <p:spPr>
          <a:xfrm>
            <a:off x="1685499" y="5520519"/>
            <a:ext cx="5336274" cy="348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4B913D8-AA1F-491E-AB2B-2CD732DA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148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838" y="0"/>
            <a:ext cx="8776321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715B9D-E9BD-48BC-8D1D-4396B6A9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BA21B2-EE03-4F9C-9F84-7CBCC796C3B6}"/>
              </a:ext>
            </a:extLst>
          </p:cNvPr>
          <p:cNvSpPr txBox="1"/>
          <p:nvPr/>
        </p:nvSpPr>
        <p:spPr>
          <a:xfrm>
            <a:off x="10484160" y="1378424"/>
            <a:ext cx="1707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Sub-competency</a:t>
            </a:r>
            <a:endParaRPr lang="zh-TW" altLang="en-US" sz="1600" b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10DAD4D-CF56-4A9C-BEBF-F0DE0F628888}"/>
              </a:ext>
            </a:extLst>
          </p:cNvPr>
          <p:cNvSpPr txBox="1"/>
          <p:nvPr/>
        </p:nvSpPr>
        <p:spPr>
          <a:xfrm>
            <a:off x="10484159" y="3744276"/>
            <a:ext cx="150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Developmental progression</a:t>
            </a:r>
            <a:endParaRPr lang="zh-TW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2808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2073D1-8310-44C3-BE0B-707658DA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46" y="95995"/>
            <a:ext cx="10515600" cy="856170"/>
          </a:xfrm>
        </p:spPr>
        <p:txBody>
          <a:bodyPr/>
          <a:lstStyle/>
          <a:p>
            <a:r>
              <a:rPr lang="en-US" altLang="zh-TW" sz="4400" dirty="0"/>
              <a:t>CBME</a:t>
            </a:r>
            <a:r>
              <a:rPr lang="zh-TW" altLang="en-US" sz="4400" dirty="0"/>
              <a:t>的起源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E19A05F-09CE-4070-AD4E-E11B4D1C7ABD}"/>
              </a:ext>
            </a:extLst>
          </p:cNvPr>
          <p:cNvSpPr txBox="1"/>
          <p:nvPr/>
        </p:nvSpPr>
        <p:spPr>
          <a:xfrm>
            <a:off x="605464" y="1104272"/>
            <a:ext cx="340509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醫學教育趨勢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7DBD2C8-8E52-4DDF-A36D-EC0EEB3522C9}"/>
              </a:ext>
            </a:extLst>
          </p:cNvPr>
          <p:cNvSpPr txBox="1"/>
          <p:nvPr/>
        </p:nvSpPr>
        <p:spPr>
          <a:xfrm>
            <a:off x="2199804" y="2287431"/>
            <a:ext cx="3621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Knowledge-based</a:t>
            </a:r>
            <a:endParaRPr lang="zh-TW" altLang="en-US" sz="32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00687C3-792B-45C7-800E-EF0F1F60AF17}"/>
              </a:ext>
            </a:extLst>
          </p:cNvPr>
          <p:cNvSpPr txBox="1"/>
          <p:nvPr/>
        </p:nvSpPr>
        <p:spPr>
          <a:xfrm>
            <a:off x="2199803" y="3189800"/>
            <a:ext cx="4121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C00000"/>
                </a:solidFill>
              </a:rPr>
              <a:t>Competency-based (CBME)</a:t>
            </a:r>
            <a:endParaRPr lang="zh-TW" altLang="en-US" sz="3200" dirty="0"/>
          </a:p>
        </p:txBody>
      </p:sp>
      <p:sp>
        <p:nvSpPr>
          <p:cNvPr id="7" name="弧形向右箭號 5">
            <a:extLst>
              <a:ext uri="{FF2B5EF4-FFF2-40B4-BE49-F238E27FC236}">
                <a16:creationId xmlns:a16="http://schemas.microsoft.com/office/drawing/2014/main" id="{1F8B4305-9A51-4583-B393-53793E5FD6FA}"/>
              </a:ext>
            </a:extLst>
          </p:cNvPr>
          <p:cNvSpPr/>
          <p:nvPr/>
        </p:nvSpPr>
        <p:spPr>
          <a:xfrm>
            <a:off x="1273373" y="2540095"/>
            <a:ext cx="926432" cy="1172925"/>
          </a:xfrm>
          <a:prstGeom prst="curv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EB968BC6-31B2-4B77-97DA-61EBDF3498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892752"/>
              </p:ext>
            </p:extLst>
          </p:nvPr>
        </p:nvGraphicFramePr>
        <p:xfrm>
          <a:off x="1966127" y="4855615"/>
          <a:ext cx="8259745" cy="1468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2C5CFA0F-56A4-4A30-A0D2-B88417EF7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3661" y="502940"/>
            <a:ext cx="4658016" cy="326154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F209A00-99B5-4B05-B394-784023A122D8}"/>
              </a:ext>
            </a:extLst>
          </p:cNvPr>
          <p:cNvSpPr/>
          <p:nvPr/>
        </p:nvSpPr>
        <p:spPr>
          <a:xfrm>
            <a:off x="11334466" y="416257"/>
            <a:ext cx="537888" cy="1255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FCD306AE-42ED-4D37-99BC-0B9DB5C9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04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手繪多邊形: 圖案 5">
            <a:extLst>
              <a:ext uri="{FF2B5EF4-FFF2-40B4-BE49-F238E27FC236}">
                <a16:creationId xmlns:a16="http://schemas.microsoft.com/office/drawing/2014/main" id="{63C53498-C59D-40AC-ADF7-A55D311CF775}"/>
              </a:ext>
            </a:extLst>
          </p:cNvPr>
          <p:cNvSpPr/>
          <p:nvPr/>
        </p:nvSpPr>
        <p:spPr>
          <a:xfrm>
            <a:off x="4203192" y="620546"/>
            <a:ext cx="3785616" cy="537676"/>
          </a:xfrm>
          <a:custGeom>
            <a:avLst/>
            <a:gdLst>
              <a:gd name="connsiteX0" fmla="*/ 0 w 3785616"/>
              <a:gd name="connsiteY0" fmla="*/ 89614 h 537676"/>
              <a:gd name="connsiteX1" fmla="*/ 89614 w 3785616"/>
              <a:gd name="connsiteY1" fmla="*/ 0 h 537676"/>
              <a:gd name="connsiteX2" fmla="*/ 3696002 w 3785616"/>
              <a:gd name="connsiteY2" fmla="*/ 0 h 537676"/>
              <a:gd name="connsiteX3" fmla="*/ 3785616 w 3785616"/>
              <a:gd name="connsiteY3" fmla="*/ 89614 h 537676"/>
              <a:gd name="connsiteX4" fmla="*/ 3785616 w 3785616"/>
              <a:gd name="connsiteY4" fmla="*/ 448062 h 537676"/>
              <a:gd name="connsiteX5" fmla="*/ 3696002 w 3785616"/>
              <a:gd name="connsiteY5" fmla="*/ 537676 h 537676"/>
              <a:gd name="connsiteX6" fmla="*/ 89614 w 3785616"/>
              <a:gd name="connsiteY6" fmla="*/ 537676 h 537676"/>
              <a:gd name="connsiteX7" fmla="*/ 0 w 3785616"/>
              <a:gd name="connsiteY7" fmla="*/ 448062 h 537676"/>
              <a:gd name="connsiteX8" fmla="*/ 0 w 3785616"/>
              <a:gd name="connsiteY8" fmla="*/ 89614 h 53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537676">
                <a:moveTo>
                  <a:pt x="0" y="89614"/>
                </a:moveTo>
                <a:cubicBezTo>
                  <a:pt x="0" y="40122"/>
                  <a:pt x="40122" y="0"/>
                  <a:pt x="89614" y="0"/>
                </a:cubicBezTo>
                <a:lnTo>
                  <a:pt x="3696002" y="0"/>
                </a:lnTo>
                <a:cubicBezTo>
                  <a:pt x="3745494" y="0"/>
                  <a:pt x="3785616" y="40122"/>
                  <a:pt x="3785616" y="89614"/>
                </a:cubicBezTo>
                <a:lnTo>
                  <a:pt x="3785616" y="448062"/>
                </a:lnTo>
                <a:cubicBezTo>
                  <a:pt x="3785616" y="497554"/>
                  <a:pt x="3745494" y="537676"/>
                  <a:pt x="3696002" y="537676"/>
                </a:cubicBezTo>
                <a:lnTo>
                  <a:pt x="89614" y="537676"/>
                </a:lnTo>
                <a:cubicBezTo>
                  <a:pt x="40122" y="537676"/>
                  <a:pt x="0" y="497554"/>
                  <a:pt x="0" y="448062"/>
                </a:cubicBezTo>
                <a:lnTo>
                  <a:pt x="0" y="89614"/>
                </a:lnTo>
                <a:close/>
              </a:path>
            </a:pathLst>
          </a:custGeom>
          <a:solidFill>
            <a:srgbClr val="21276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447" tIns="64347" rIns="102447" bIns="6434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rgbClr val="FFFF00"/>
                </a:solidFill>
              </a:rPr>
              <a:t>EPA</a:t>
            </a:r>
            <a:r>
              <a:rPr lang="en-US" sz="2400" kern="1200" dirty="0"/>
              <a:t>: </a:t>
            </a:r>
            <a:r>
              <a:rPr lang="zh-TW" sz="2400" kern="1200" dirty="0"/>
              <a:t>緊急穩定處置</a:t>
            </a:r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0A0C1D8F-4B7C-49D0-81B3-15611B6C04C3}"/>
              </a:ext>
            </a:extLst>
          </p:cNvPr>
          <p:cNvSpPr/>
          <p:nvPr/>
        </p:nvSpPr>
        <p:spPr>
          <a:xfrm>
            <a:off x="4203192" y="1752477"/>
            <a:ext cx="3785616" cy="758711"/>
          </a:xfrm>
          <a:custGeom>
            <a:avLst/>
            <a:gdLst>
              <a:gd name="connsiteX0" fmla="*/ 0 w 3785616"/>
              <a:gd name="connsiteY0" fmla="*/ 201494 h 1208941"/>
              <a:gd name="connsiteX1" fmla="*/ 201494 w 3785616"/>
              <a:gd name="connsiteY1" fmla="*/ 0 h 1208941"/>
              <a:gd name="connsiteX2" fmla="*/ 3584122 w 3785616"/>
              <a:gd name="connsiteY2" fmla="*/ 0 h 1208941"/>
              <a:gd name="connsiteX3" fmla="*/ 3785616 w 3785616"/>
              <a:gd name="connsiteY3" fmla="*/ 201494 h 1208941"/>
              <a:gd name="connsiteX4" fmla="*/ 3785616 w 3785616"/>
              <a:gd name="connsiteY4" fmla="*/ 1007447 h 1208941"/>
              <a:gd name="connsiteX5" fmla="*/ 3584122 w 3785616"/>
              <a:gd name="connsiteY5" fmla="*/ 1208941 h 1208941"/>
              <a:gd name="connsiteX6" fmla="*/ 201494 w 3785616"/>
              <a:gd name="connsiteY6" fmla="*/ 1208941 h 1208941"/>
              <a:gd name="connsiteX7" fmla="*/ 0 w 3785616"/>
              <a:gd name="connsiteY7" fmla="*/ 1007447 h 1208941"/>
              <a:gd name="connsiteX8" fmla="*/ 0 w 3785616"/>
              <a:gd name="connsiteY8" fmla="*/ 201494 h 120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1208941">
                <a:moveTo>
                  <a:pt x="0" y="201494"/>
                </a:moveTo>
                <a:cubicBezTo>
                  <a:pt x="0" y="90212"/>
                  <a:pt x="90212" y="0"/>
                  <a:pt x="201494" y="0"/>
                </a:cubicBezTo>
                <a:lnTo>
                  <a:pt x="3584122" y="0"/>
                </a:lnTo>
                <a:cubicBezTo>
                  <a:pt x="3695404" y="0"/>
                  <a:pt x="3785616" y="90212"/>
                  <a:pt x="3785616" y="201494"/>
                </a:cubicBezTo>
                <a:lnTo>
                  <a:pt x="3785616" y="1007447"/>
                </a:lnTo>
                <a:cubicBezTo>
                  <a:pt x="3785616" y="1118729"/>
                  <a:pt x="3695404" y="1208941"/>
                  <a:pt x="3584122" y="1208941"/>
                </a:cubicBezTo>
                <a:lnTo>
                  <a:pt x="201494" y="1208941"/>
                </a:lnTo>
                <a:cubicBezTo>
                  <a:pt x="90212" y="1208941"/>
                  <a:pt x="0" y="1118729"/>
                  <a:pt x="0" y="1007447"/>
                </a:cubicBezTo>
                <a:lnTo>
                  <a:pt x="0" y="201494"/>
                </a:lnTo>
                <a:close/>
              </a:path>
            </a:pathLst>
          </a:custGeom>
          <a:solidFill>
            <a:srgbClr val="21276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216" tIns="97116" rIns="135216" bIns="9711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rgbClr val="FFFF00"/>
                </a:solidFill>
              </a:rPr>
              <a:t>Core competency</a:t>
            </a:r>
            <a:r>
              <a:rPr lang="en-US" sz="2400" kern="1200" dirty="0"/>
              <a:t>: Patient Care (PC)</a:t>
            </a:r>
            <a:endParaRPr lang="zh-TW" sz="2400" kern="1200" dirty="0"/>
          </a:p>
        </p:txBody>
      </p:sp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E5B4EACB-318A-4F6C-A537-430480C31E34}"/>
              </a:ext>
            </a:extLst>
          </p:cNvPr>
          <p:cNvSpPr/>
          <p:nvPr/>
        </p:nvSpPr>
        <p:spPr>
          <a:xfrm>
            <a:off x="4203192" y="3105443"/>
            <a:ext cx="3785616" cy="1771028"/>
          </a:xfrm>
          <a:custGeom>
            <a:avLst/>
            <a:gdLst>
              <a:gd name="connsiteX0" fmla="*/ 0 w 3785616"/>
              <a:gd name="connsiteY0" fmla="*/ 201494 h 1208941"/>
              <a:gd name="connsiteX1" fmla="*/ 201494 w 3785616"/>
              <a:gd name="connsiteY1" fmla="*/ 0 h 1208941"/>
              <a:gd name="connsiteX2" fmla="*/ 3584122 w 3785616"/>
              <a:gd name="connsiteY2" fmla="*/ 0 h 1208941"/>
              <a:gd name="connsiteX3" fmla="*/ 3785616 w 3785616"/>
              <a:gd name="connsiteY3" fmla="*/ 201494 h 1208941"/>
              <a:gd name="connsiteX4" fmla="*/ 3785616 w 3785616"/>
              <a:gd name="connsiteY4" fmla="*/ 1007447 h 1208941"/>
              <a:gd name="connsiteX5" fmla="*/ 3584122 w 3785616"/>
              <a:gd name="connsiteY5" fmla="*/ 1208941 h 1208941"/>
              <a:gd name="connsiteX6" fmla="*/ 201494 w 3785616"/>
              <a:gd name="connsiteY6" fmla="*/ 1208941 h 1208941"/>
              <a:gd name="connsiteX7" fmla="*/ 0 w 3785616"/>
              <a:gd name="connsiteY7" fmla="*/ 1007447 h 1208941"/>
              <a:gd name="connsiteX8" fmla="*/ 0 w 3785616"/>
              <a:gd name="connsiteY8" fmla="*/ 201494 h 120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1208941">
                <a:moveTo>
                  <a:pt x="0" y="201494"/>
                </a:moveTo>
                <a:cubicBezTo>
                  <a:pt x="0" y="90212"/>
                  <a:pt x="90212" y="0"/>
                  <a:pt x="201494" y="0"/>
                </a:cubicBezTo>
                <a:lnTo>
                  <a:pt x="3584122" y="0"/>
                </a:lnTo>
                <a:cubicBezTo>
                  <a:pt x="3695404" y="0"/>
                  <a:pt x="3785616" y="90212"/>
                  <a:pt x="3785616" y="201494"/>
                </a:cubicBezTo>
                <a:lnTo>
                  <a:pt x="3785616" y="1007447"/>
                </a:lnTo>
                <a:cubicBezTo>
                  <a:pt x="3785616" y="1118729"/>
                  <a:pt x="3695404" y="1208941"/>
                  <a:pt x="3584122" y="1208941"/>
                </a:cubicBezTo>
                <a:lnTo>
                  <a:pt x="201494" y="1208941"/>
                </a:lnTo>
                <a:cubicBezTo>
                  <a:pt x="90212" y="1208941"/>
                  <a:pt x="0" y="1118729"/>
                  <a:pt x="0" y="1007447"/>
                </a:cubicBezTo>
                <a:lnTo>
                  <a:pt x="0" y="201494"/>
                </a:lnTo>
                <a:close/>
              </a:path>
            </a:pathLst>
          </a:custGeom>
          <a:solidFill>
            <a:srgbClr val="21276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216" tIns="97116" rIns="135216" bIns="9711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rgbClr val="FFFF00"/>
                </a:solidFill>
              </a:rPr>
              <a:t>Sub-competency</a:t>
            </a:r>
            <a:r>
              <a:rPr lang="en-US" sz="2400" kern="1200" dirty="0"/>
              <a:t>: </a:t>
            </a:r>
            <a:r>
              <a:rPr lang="zh-TW" sz="2400" kern="1200" dirty="0"/>
              <a:t>急救危及病人時，按優先次序進行初步穩定措施，並且整合運用醫院之資源服務，且在執行急救後再次評估</a:t>
            </a:r>
          </a:p>
        </p:txBody>
      </p:sp>
      <p:sp>
        <p:nvSpPr>
          <p:cNvPr id="9" name="手繪多邊形: 圖案 8">
            <a:extLst>
              <a:ext uri="{FF2B5EF4-FFF2-40B4-BE49-F238E27FC236}">
                <a16:creationId xmlns:a16="http://schemas.microsoft.com/office/drawing/2014/main" id="{D69D8A57-BDAF-4515-AB39-044DC5F4F77A}"/>
              </a:ext>
            </a:extLst>
          </p:cNvPr>
          <p:cNvSpPr/>
          <p:nvPr/>
        </p:nvSpPr>
        <p:spPr>
          <a:xfrm>
            <a:off x="4203192" y="5467753"/>
            <a:ext cx="3785616" cy="769701"/>
          </a:xfrm>
          <a:custGeom>
            <a:avLst/>
            <a:gdLst>
              <a:gd name="connsiteX0" fmla="*/ 0 w 3785616"/>
              <a:gd name="connsiteY0" fmla="*/ 201494 h 1208941"/>
              <a:gd name="connsiteX1" fmla="*/ 201494 w 3785616"/>
              <a:gd name="connsiteY1" fmla="*/ 0 h 1208941"/>
              <a:gd name="connsiteX2" fmla="*/ 3584122 w 3785616"/>
              <a:gd name="connsiteY2" fmla="*/ 0 h 1208941"/>
              <a:gd name="connsiteX3" fmla="*/ 3785616 w 3785616"/>
              <a:gd name="connsiteY3" fmla="*/ 201494 h 1208941"/>
              <a:gd name="connsiteX4" fmla="*/ 3785616 w 3785616"/>
              <a:gd name="connsiteY4" fmla="*/ 1007447 h 1208941"/>
              <a:gd name="connsiteX5" fmla="*/ 3584122 w 3785616"/>
              <a:gd name="connsiteY5" fmla="*/ 1208941 h 1208941"/>
              <a:gd name="connsiteX6" fmla="*/ 201494 w 3785616"/>
              <a:gd name="connsiteY6" fmla="*/ 1208941 h 1208941"/>
              <a:gd name="connsiteX7" fmla="*/ 0 w 3785616"/>
              <a:gd name="connsiteY7" fmla="*/ 1007447 h 1208941"/>
              <a:gd name="connsiteX8" fmla="*/ 0 w 3785616"/>
              <a:gd name="connsiteY8" fmla="*/ 201494 h 120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616" h="1208941">
                <a:moveTo>
                  <a:pt x="0" y="201494"/>
                </a:moveTo>
                <a:cubicBezTo>
                  <a:pt x="0" y="90212"/>
                  <a:pt x="90212" y="0"/>
                  <a:pt x="201494" y="0"/>
                </a:cubicBezTo>
                <a:lnTo>
                  <a:pt x="3584122" y="0"/>
                </a:lnTo>
                <a:cubicBezTo>
                  <a:pt x="3695404" y="0"/>
                  <a:pt x="3785616" y="90212"/>
                  <a:pt x="3785616" y="201494"/>
                </a:cubicBezTo>
                <a:lnTo>
                  <a:pt x="3785616" y="1007447"/>
                </a:lnTo>
                <a:cubicBezTo>
                  <a:pt x="3785616" y="1118729"/>
                  <a:pt x="3695404" y="1208941"/>
                  <a:pt x="3584122" y="1208941"/>
                </a:cubicBezTo>
                <a:lnTo>
                  <a:pt x="201494" y="1208941"/>
                </a:lnTo>
                <a:cubicBezTo>
                  <a:pt x="90212" y="1208941"/>
                  <a:pt x="0" y="1118729"/>
                  <a:pt x="0" y="1007447"/>
                </a:cubicBezTo>
                <a:lnTo>
                  <a:pt x="0" y="201494"/>
                </a:lnTo>
                <a:close/>
              </a:path>
            </a:pathLst>
          </a:custGeom>
          <a:solidFill>
            <a:srgbClr val="21276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216" tIns="97116" rIns="135216" bIns="9711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rgbClr val="FFFF00"/>
                </a:solidFill>
              </a:rPr>
              <a:t>Milestone</a:t>
            </a:r>
            <a:r>
              <a:rPr lang="en-US" sz="2400" kern="1200" dirty="0"/>
              <a:t>: level 1 ~ level 5</a:t>
            </a:r>
            <a:endParaRPr lang="zh-TW" sz="2400" kern="1200" dirty="0"/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AF8DBD96-2430-4AE9-A1E8-C8A3437B4460}"/>
              </a:ext>
            </a:extLst>
          </p:cNvPr>
          <p:cNvSpPr/>
          <p:nvPr/>
        </p:nvSpPr>
        <p:spPr>
          <a:xfrm>
            <a:off x="5875361" y="1207827"/>
            <a:ext cx="334370" cy="477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8A0532CB-3EC9-4909-BCE6-3F468F329439}"/>
              </a:ext>
            </a:extLst>
          </p:cNvPr>
          <p:cNvSpPr/>
          <p:nvPr/>
        </p:nvSpPr>
        <p:spPr>
          <a:xfrm>
            <a:off x="5875361" y="2578166"/>
            <a:ext cx="334370" cy="477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0D5859BB-1312-49F4-BBF1-B2B450402F59}"/>
              </a:ext>
            </a:extLst>
          </p:cNvPr>
          <p:cNvSpPr/>
          <p:nvPr/>
        </p:nvSpPr>
        <p:spPr>
          <a:xfrm>
            <a:off x="5928815" y="4933276"/>
            <a:ext cx="334370" cy="477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2E810CB-E733-424B-8102-686B32EA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1083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154B8A7-1C08-42F6-923F-57E19D07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22B8E5-C75C-4E00-9FEB-8E60EA9C0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96" y="1212465"/>
            <a:ext cx="10229170" cy="55090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4CE71E8-859E-4720-9739-495C22994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96" y="136525"/>
            <a:ext cx="10256934" cy="10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10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08033" y="658688"/>
            <a:ext cx="8407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臨床任務</a:t>
            </a:r>
            <a:r>
              <a:rPr lang="en-US" altLang="zh-TW" sz="3200" dirty="0"/>
              <a:t>EPAs</a:t>
            </a:r>
            <a:r>
              <a:rPr lang="zh-TW" altLang="en-US" sz="3200" dirty="0"/>
              <a:t>督導等級連結學員里程碑進階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02" y="1901952"/>
            <a:ext cx="11073757" cy="3669792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EDD8C1-6E3B-4874-BF22-4B7F7400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44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371600" y="409074"/>
            <a:ext cx="9601200" cy="757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>
                <a:solidFill>
                  <a:schemeClr val="tx1"/>
                </a:solidFill>
              </a:rPr>
              <a:t>EPA</a:t>
            </a:r>
            <a:r>
              <a:rPr lang="zh-TW" altLang="en-US" dirty="0">
                <a:solidFill>
                  <a:schemeClr val="tx1"/>
                </a:solidFill>
              </a:rPr>
              <a:t>在臨床教育之角色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371600" y="2478505"/>
            <a:ext cx="4529328" cy="2923674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zh-TW" altLang="en-US" sz="2800" b="1" dirty="0">
                <a:solidFill>
                  <a:schemeClr val="tx1"/>
                </a:solidFill>
              </a:rPr>
              <a:t>訓練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r>
              <a:rPr lang="zh-TW" altLang="en-US" sz="2800" dirty="0">
                <a:solidFill>
                  <a:schemeClr val="tx1"/>
                </a:solidFill>
              </a:rPr>
              <a:t> 核心能力導向醫學教育</a:t>
            </a:r>
            <a:r>
              <a:rPr lang="en-US" altLang="zh-TW" sz="2800" dirty="0">
                <a:solidFill>
                  <a:schemeClr val="tx1"/>
                </a:solidFill>
              </a:rPr>
              <a:t>(CBME)</a:t>
            </a:r>
          </a:p>
          <a:p>
            <a:r>
              <a:rPr lang="zh-TW" altLang="en-US" sz="2800" dirty="0">
                <a:solidFill>
                  <a:schemeClr val="tx1"/>
                </a:solidFill>
              </a:rPr>
              <a:t>督導等級確保病人安全</a:t>
            </a:r>
          </a:p>
        </p:txBody>
      </p:sp>
      <p:sp>
        <p:nvSpPr>
          <p:cNvPr id="4" name="內容版面配置區 3"/>
          <p:cNvSpPr txBox="1">
            <a:spLocks/>
          </p:cNvSpPr>
          <p:nvPr/>
        </p:nvSpPr>
        <p:spPr>
          <a:xfrm>
            <a:off x="6525014" y="2478505"/>
            <a:ext cx="4447786" cy="2923674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zh-TW" altLang="en-US" sz="2800" b="1" dirty="0">
                <a:solidFill>
                  <a:schemeClr val="tx1"/>
                </a:solidFill>
              </a:rPr>
              <a:t>評量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r>
              <a:rPr lang="zh-TW" altLang="en-US" sz="2800" dirty="0">
                <a:solidFill>
                  <a:schemeClr val="tx1"/>
                </a:solidFill>
              </a:rPr>
              <a:t>臨床任務需要多重核心能力整體統合性評量</a:t>
            </a:r>
            <a:r>
              <a:rPr lang="en-US" altLang="zh-TW" sz="2800" dirty="0">
                <a:solidFill>
                  <a:schemeClr val="tx1"/>
                </a:solidFill>
              </a:rPr>
              <a:t>-</a:t>
            </a:r>
            <a:r>
              <a:rPr lang="zh-TW" altLang="en-US" sz="2800" dirty="0">
                <a:solidFill>
                  <a:schemeClr val="tx1"/>
                </a:solidFill>
              </a:rPr>
              <a:t>知識、技能、態度</a:t>
            </a:r>
            <a:r>
              <a:rPr lang="en-US" altLang="zh-TW" sz="2800" dirty="0">
                <a:solidFill>
                  <a:schemeClr val="tx1"/>
                </a:solidFill>
              </a:rPr>
              <a:t>(KSA)</a:t>
            </a:r>
          </a:p>
          <a:p>
            <a:r>
              <a:rPr lang="en-US" altLang="zh-TW" sz="2800" dirty="0">
                <a:solidFill>
                  <a:schemeClr val="tx1"/>
                </a:solidFill>
              </a:rPr>
              <a:t>EPA</a:t>
            </a:r>
            <a:r>
              <a:rPr lang="zh-TW" altLang="en-US" sz="2800" dirty="0">
                <a:solidFill>
                  <a:schemeClr val="tx1"/>
                </a:solidFill>
              </a:rPr>
              <a:t>決定學員能力進階里程碑</a:t>
            </a:r>
            <a:r>
              <a:rPr lang="en-US" altLang="zh-TW" sz="2800" dirty="0">
                <a:solidFill>
                  <a:schemeClr val="tx1"/>
                </a:solidFill>
              </a:rPr>
              <a:t>milestones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弧形箭號 (下彎) 4"/>
          <p:cNvSpPr/>
          <p:nvPr/>
        </p:nvSpPr>
        <p:spPr>
          <a:xfrm>
            <a:off x="3595493" y="1299411"/>
            <a:ext cx="5153414" cy="986589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" name="弧形箭號 (下彎) 5"/>
          <p:cNvSpPr/>
          <p:nvPr/>
        </p:nvSpPr>
        <p:spPr>
          <a:xfrm rot="10800000">
            <a:off x="3595491" y="5594683"/>
            <a:ext cx="4910833" cy="998621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F013EF2-ECA1-4C09-91CA-1C5085B8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078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EF49BFE-E055-492E-AC77-9FF88FC8A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28" y="368490"/>
            <a:ext cx="10564369" cy="586052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2ACE67-EEAB-4F80-915A-6FFDE8441432}"/>
              </a:ext>
            </a:extLst>
          </p:cNvPr>
          <p:cNvSpPr/>
          <p:nvPr/>
        </p:nvSpPr>
        <p:spPr>
          <a:xfrm>
            <a:off x="5957248" y="3357349"/>
            <a:ext cx="4551528" cy="4026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229D5E9-8DAC-4A57-BB74-BA6D3565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1964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287EDD1-7866-44AA-A666-B377B07B1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45" y="262615"/>
            <a:ext cx="10737510" cy="6332769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CFB396-8428-44B7-B9B4-74BCF042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8064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4F7ADBB-99BA-4D64-870F-503DE7955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05" y="179012"/>
            <a:ext cx="11668836" cy="6512669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79C11B38-7A59-477D-92C4-C39750E1EFBF}"/>
              </a:ext>
            </a:extLst>
          </p:cNvPr>
          <p:cNvSpPr/>
          <p:nvPr/>
        </p:nvSpPr>
        <p:spPr>
          <a:xfrm>
            <a:off x="7083189" y="3077570"/>
            <a:ext cx="320722" cy="28660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語音泡泡: 矩形 3">
            <a:extLst>
              <a:ext uri="{FF2B5EF4-FFF2-40B4-BE49-F238E27FC236}">
                <a16:creationId xmlns:a16="http://schemas.microsoft.com/office/drawing/2014/main" id="{C62742DD-9BE6-4908-A326-49990722229C}"/>
              </a:ext>
            </a:extLst>
          </p:cNvPr>
          <p:cNvSpPr/>
          <p:nvPr/>
        </p:nvSpPr>
        <p:spPr>
          <a:xfrm>
            <a:off x="7683690" y="2538484"/>
            <a:ext cx="1201003" cy="457200"/>
          </a:xfrm>
          <a:prstGeom prst="wedgeRectCallout">
            <a:avLst>
              <a:gd name="adj1" fmla="val -60131"/>
              <a:gd name="adj2" fmla="val 84889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984B72C-69B9-4CEC-B125-07602C58C9EB}"/>
              </a:ext>
            </a:extLst>
          </p:cNvPr>
          <p:cNvSpPr txBox="1"/>
          <p:nvPr/>
        </p:nvSpPr>
        <p:spPr>
          <a:xfrm>
            <a:off x="7617725" y="2582418"/>
            <a:ext cx="1478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Loss of trust</a:t>
            </a:r>
            <a:endParaRPr lang="zh-TW" altLang="en-US" sz="16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2BFEFEA-3F27-4E68-827A-F706576E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26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71DD00-3632-46F7-9730-36CEB2D65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20" y="0"/>
            <a:ext cx="11186759" cy="68580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B84B01B-7DEE-4D3E-BA8F-D4FBC8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888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8FC19E9-6617-4666-B857-39AD61AC2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637"/>
            <a:ext cx="12192000" cy="669672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68070DD-0DC4-4FE3-9FD3-F2C6D07B0704}"/>
              </a:ext>
            </a:extLst>
          </p:cNvPr>
          <p:cNvSpPr txBox="1"/>
          <p:nvPr/>
        </p:nvSpPr>
        <p:spPr>
          <a:xfrm>
            <a:off x="9969689" y="3087806"/>
            <a:ext cx="1746913" cy="954107"/>
          </a:xfrm>
          <a:prstGeom prst="rect">
            <a:avLst/>
          </a:prstGeom>
          <a:solidFill>
            <a:srgbClr val="FFE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Dynamic portfolio</a:t>
            </a:r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AFE53E-4336-4DC7-BF08-3B560ADAC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1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74ED7DC0-1071-40B3-8D6B-EDC57B8BEE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796322"/>
              </p:ext>
            </p:extLst>
          </p:nvPr>
        </p:nvGraphicFramePr>
        <p:xfrm>
          <a:off x="838200" y="1929384"/>
          <a:ext cx="10515600" cy="425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箭號: 左-右雙向 5">
            <a:extLst>
              <a:ext uri="{FF2B5EF4-FFF2-40B4-BE49-F238E27FC236}">
                <a16:creationId xmlns:a16="http://schemas.microsoft.com/office/drawing/2014/main" id="{C924DE26-D5EB-410A-858E-FD5F1339D733}"/>
              </a:ext>
            </a:extLst>
          </p:cNvPr>
          <p:cNvSpPr/>
          <p:nvPr/>
        </p:nvSpPr>
        <p:spPr>
          <a:xfrm>
            <a:off x="1262418" y="486134"/>
            <a:ext cx="9526137" cy="1330656"/>
          </a:xfrm>
          <a:prstGeom prst="leftRightArrow">
            <a:avLst/>
          </a:prstGeom>
          <a:solidFill>
            <a:srgbClr val="FFFFCC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40CEA00-BE67-4C82-A583-C85AF4C21274}"/>
              </a:ext>
            </a:extLst>
          </p:cNvPr>
          <p:cNvSpPr txBox="1"/>
          <p:nvPr/>
        </p:nvSpPr>
        <p:spPr>
          <a:xfrm>
            <a:off x="4239904" y="735927"/>
            <a:ext cx="3712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/>
              <a:t>Milestones</a:t>
            </a:r>
            <a:endParaRPr lang="zh-TW" altLang="en-US" sz="4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54ADE31-FAFD-4D04-AB82-B550DDFF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3670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6837F3E-D13F-4234-95F3-1D101D291B43}"/>
              </a:ext>
            </a:extLst>
          </p:cNvPr>
          <p:cNvSpPr txBox="1"/>
          <p:nvPr/>
        </p:nvSpPr>
        <p:spPr>
          <a:xfrm>
            <a:off x="1617259" y="607325"/>
            <a:ext cx="845478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1978 </a:t>
            </a:r>
            <a:r>
              <a:rPr lang="en-US" altLang="zh-TW" sz="2800" dirty="0" err="1"/>
              <a:t>McGaghie</a:t>
            </a:r>
            <a:r>
              <a:rPr lang="en-US" altLang="zh-TW" sz="2800" dirty="0"/>
              <a:t>, WHO: CBME introduction</a:t>
            </a:r>
            <a:endParaRPr lang="zh-TW" alt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FD95B83-5C74-42BF-B3FA-21116FCEB669}"/>
              </a:ext>
            </a:extLst>
          </p:cNvPr>
          <p:cNvSpPr txBox="1"/>
          <p:nvPr/>
        </p:nvSpPr>
        <p:spPr>
          <a:xfrm>
            <a:off x="1617259" y="1711810"/>
            <a:ext cx="845478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2009 CBME</a:t>
            </a:r>
            <a:r>
              <a:rPr lang="zh-TW" altLang="en-US" sz="2800" dirty="0"/>
              <a:t>觀念再興</a:t>
            </a:r>
            <a:r>
              <a:rPr lang="en-US" altLang="zh-TW" sz="2800" dirty="0"/>
              <a:t>:</a:t>
            </a:r>
            <a:r>
              <a:rPr lang="zh-TW" altLang="en-US" sz="2800" dirty="0"/>
              <a:t> </a:t>
            </a:r>
            <a:r>
              <a:rPr lang="en-US" altLang="zh-TW" sz="2800" dirty="0"/>
              <a:t>Canada (</a:t>
            </a:r>
            <a:r>
              <a:rPr lang="en-US" altLang="zh-TW" sz="2800" dirty="0" err="1"/>
              <a:t>CanMEDS</a:t>
            </a:r>
            <a:r>
              <a:rPr lang="en-US" altLang="zh-TW" sz="2800" dirty="0"/>
              <a:t>)</a:t>
            </a:r>
            <a:r>
              <a:rPr lang="zh-TW" altLang="en-US" sz="2800" dirty="0"/>
              <a:t>，</a:t>
            </a:r>
            <a:r>
              <a:rPr lang="en-US" altLang="zh-TW" sz="2800" dirty="0"/>
              <a:t>USA</a:t>
            </a:r>
            <a:r>
              <a:rPr lang="zh-TW" altLang="en-US" sz="2800" dirty="0"/>
              <a:t> </a:t>
            </a:r>
            <a:r>
              <a:rPr lang="en-US" altLang="zh-TW" sz="2800" dirty="0"/>
              <a:t>(ACGME</a:t>
            </a:r>
            <a:r>
              <a:rPr lang="zh-TW" altLang="en-US" sz="2800" dirty="0"/>
              <a:t> </a:t>
            </a:r>
            <a:r>
              <a:rPr lang="en-US" altLang="zh-TW" sz="2800" dirty="0"/>
              <a:t>outcome project)</a:t>
            </a:r>
            <a:r>
              <a:rPr lang="zh-TW" altLang="en-US" sz="2800" dirty="0"/>
              <a:t>，</a:t>
            </a:r>
            <a:r>
              <a:rPr lang="en-US" altLang="zh-TW" sz="2800" dirty="0"/>
              <a:t>UK</a:t>
            </a:r>
            <a:r>
              <a:rPr lang="zh-TW" altLang="en-US" sz="2800" dirty="0"/>
              <a:t> </a:t>
            </a:r>
            <a:r>
              <a:rPr lang="en-US" altLang="zh-TW" sz="2800" dirty="0"/>
              <a:t>(Tomorrow’s Doctors)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15E1731-C341-45CB-9B4A-36EB80BE5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" t="15323" r="71409"/>
          <a:stretch/>
        </p:blipFill>
        <p:spPr>
          <a:xfrm>
            <a:off x="1890215" y="3738794"/>
            <a:ext cx="2613546" cy="261622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C5A6F3E-6A39-4598-ADFE-B4B27D78F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63" t="15323" r="34975"/>
          <a:stretch/>
        </p:blipFill>
        <p:spPr>
          <a:xfrm>
            <a:off x="4946826" y="3738794"/>
            <a:ext cx="2532635" cy="261622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325714E-FC7B-45C1-B3C2-43FF0C8EE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49" t="3335"/>
          <a:stretch/>
        </p:blipFill>
        <p:spPr>
          <a:xfrm>
            <a:off x="7922526" y="3738794"/>
            <a:ext cx="2233830" cy="2616222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C9B571-0B57-4934-A147-3DFC57BB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12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0" y="201214"/>
            <a:ext cx="9601200" cy="752856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/>
              <a:t>美國</a:t>
            </a:r>
            <a:r>
              <a:rPr lang="en-US" altLang="zh-TW" sz="4000" dirty="0"/>
              <a:t>AAMC</a:t>
            </a:r>
            <a:r>
              <a:rPr lang="zh-TW" altLang="en-US" sz="4000" dirty="0"/>
              <a:t>醫師能力架構</a:t>
            </a:r>
            <a:r>
              <a:rPr lang="en-US" altLang="zh-TW" sz="4000" dirty="0"/>
              <a:t>:13</a:t>
            </a:r>
            <a:r>
              <a:rPr lang="zh-TW" altLang="en-US" sz="4000" dirty="0"/>
              <a:t> </a:t>
            </a:r>
            <a:r>
              <a:rPr lang="en-US" altLang="zh-TW" sz="4000" dirty="0"/>
              <a:t>EPAs</a:t>
            </a:r>
            <a:endParaRPr lang="zh-TW" altLang="en-US" sz="4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F1EDCC3-7CE4-40F0-B7CF-2F8084933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262"/>
          <a:stretch/>
        </p:blipFill>
        <p:spPr>
          <a:xfrm>
            <a:off x="1433014" y="1146322"/>
            <a:ext cx="8708569" cy="4858693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3A097FB-8765-4FA7-9102-3E0BA58B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026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1BA5A0C-8233-4DC6-B483-57F91612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23" y="238991"/>
            <a:ext cx="10162823" cy="609946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7C611ED-2382-4A0F-A1C4-4C9EF964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9548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4DD73F4-AB0E-4676-8B66-B789B5703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" t="15138" r="42482" b="9662"/>
          <a:stretch/>
        </p:blipFill>
        <p:spPr>
          <a:xfrm>
            <a:off x="1" y="0"/>
            <a:ext cx="3660794" cy="4991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286B6C3-0C85-423D-937A-9EBF6A9C6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02" r="41930" b="13782"/>
          <a:stretch/>
        </p:blipFill>
        <p:spPr>
          <a:xfrm>
            <a:off x="3716174" y="20471"/>
            <a:ext cx="4049401" cy="355327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5D7D9F3-A6A7-4AE2-B385-B6F5377F6B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" t="17679" r="42118" b="14634"/>
          <a:stretch/>
        </p:blipFill>
        <p:spPr>
          <a:xfrm>
            <a:off x="3748875" y="3705367"/>
            <a:ext cx="4054062" cy="30721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7FFCFDB-2244-45D7-82D1-AB71ACE1F3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" t="13903" r="42001" b="13295"/>
          <a:stretch/>
        </p:blipFill>
        <p:spPr>
          <a:xfrm>
            <a:off x="7891018" y="20471"/>
            <a:ext cx="4200899" cy="41693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6CABC8D-A4F4-4880-A815-88086EA6B5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0" t="-5727" r="-1"/>
          <a:stretch/>
        </p:blipFill>
        <p:spPr>
          <a:xfrm>
            <a:off x="566382" y="129655"/>
            <a:ext cx="2586916" cy="225188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20F3962-B9DA-4697-8F3A-06672B87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46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0" y="0"/>
            <a:ext cx="3429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9" y="0"/>
            <a:ext cx="3429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8" y="0"/>
            <a:ext cx="3429000" cy="6858000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CB0C356-0266-4790-B159-2F274CA6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1720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2" y="0"/>
            <a:ext cx="3429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98" y="0"/>
            <a:ext cx="3429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35" y="0"/>
            <a:ext cx="3429000" cy="6858000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DFD2A6-F2E9-46EF-B237-A7B2509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333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B8E48AC-DEEC-4671-B1AE-116CC45DF8E7}"/>
              </a:ext>
            </a:extLst>
          </p:cNvPr>
          <p:cNvSpPr txBox="1"/>
          <p:nvPr/>
        </p:nvSpPr>
        <p:spPr>
          <a:xfrm>
            <a:off x="3815687" y="0"/>
            <a:ext cx="4183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u="sng" dirty="0"/>
              <a:t>全方位的多元評量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1F9ACCE-71C1-4A1C-9DEE-7FA01E347866}"/>
              </a:ext>
            </a:extLst>
          </p:cNvPr>
          <p:cNvSpPr txBox="1"/>
          <p:nvPr/>
        </p:nvSpPr>
        <p:spPr>
          <a:xfrm>
            <a:off x="5000766" y="3429000"/>
            <a:ext cx="2190465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Clinical Competency Committee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A04A3F9-4B9D-4D74-B897-045FDEB93E03}"/>
              </a:ext>
            </a:extLst>
          </p:cNvPr>
          <p:cNvSpPr txBox="1"/>
          <p:nvPr/>
        </p:nvSpPr>
        <p:spPr>
          <a:xfrm>
            <a:off x="4723262" y="5309596"/>
            <a:ext cx="2745472" cy="954107"/>
          </a:xfrm>
          <a:prstGeom prst="rect">
            <a:avLst/>
          </a:prstGeom>
          <a:solidFill>
            <a:srgbClr val="FFEFFF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Summative Assessment</a:t>
            </a:r>
            <a:endParaRPr lang="zh-TW" altLang="en-US" sz="2800" dirty="0"/>
          </a:p>
        </p:txBody>
      </p:sp>
      <p:sp>
        <p:nvSpPr>
          <p:cNvPr id="5" name="箭號: 向下 4">
            <a:extLst>
              <a:ext uri="{FF2B5EF4-FFF2-40B4-BE49-F238E27FC236}">
                <a16:creationId xmlns:a16="http://schemas.microsoft.com/office/drawing/2014/main" id="{CCC4FFB3-374D-452F-B8BF-44EBCE407133}"/>
              </a:ext>
            </a:extLst>
          </p:cNvPr>
          <p:cNvSpPr/>
          <p:nvPr/>
        </p:nvSpPr>
        <p:spPr>
          <a:xfrm>
            <a:off x="5973168" y="4813995"/>
            <a:ext cx="245660" cy="495601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4261775B-91BD-44E0-B7AD-D52DEFA82B2A}"/>
              </a:ext>
            </a:extLst>
          </p:cNvPr>
          <p:cNvGrpSpPr/>
          <p:nvPr/>
        </p:nvGrpSpPr>
        <p:grpSpPr>
          <a:xfrm>
            <a:off x="6905768" y="1153236"/>
            <a:ext cx="2179092" cy="2275764"/>
            <a:chOff x="6905768" y="1153236"/>
            <a:chExt cx="2179092" cy="2275764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5AC880E0-E799-497C-8F21-1088D4E4B80F}"/>
                </a:ext>
              </a:extLst>
            </p:cNvPr>
            <p:cNvGrpSpPr/>
            <p:nvPr/>
          </p:nvGrpSpPr>
          <p:grpSpPr>
            <a:xfrm>
              <a:off x="7742828" y="1153236"/>
              <a:ext cx="1342032" cy="889379"/>
              <a:chOff x="7742828" y="1153236"/>
              <a:chExt cx="1342032" cy="889379"/>
            </a:xfrm>
          </p:grpSpPr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542BC529-383A-44F0-ABE2-E7B7EA22CD6D}"/>
                  </a:ext>
                </a:extLst>
              </p:cNvPr>
              <p:cNvSpPr/>
              <p:nvPr/>
            </p:nvSpPr>
            <p:spPr>
              <a:xfrm>
                <a:off x="7742828" y="1173707"/>
                <a:ext cx="1342032" cy="868908"/>
              </a:xfrm>
              <a:prstGeom prst="ellips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3FF71FB5-66C8-4890-BA99-31F2BFDFEF85}"/>
                  </a:ext>
                </a:extLst>
              </p:cNvPr>
              <p:cNvSpPr txBox="1"/>
              <p:nvPr/>
            </p:nvSpPr>
            <p:spPr>
              <a:xfrm>
                <a:off x="7927074" y="1153236"/>
                <a:ext cx="9735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schemeClr val="bg1"/>
                    </a:solidFill>
                  </a:rPr>
                  <a:t>Case Logs</a:t>
                </a:r>
                <a:endParaRPr lang="zh-TW" altLang="en-US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BC41CE77-D6A6-4D02-8F94-73E441AD2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5768" y="2004704"/>
              <a:ext cx="1226582" cy="142429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BDF4CA5D-01DC-42FA-9550-93ED59ED15BF}"/>
              </a:ext>
            </a:extLst>
          </p:cNvPr>
          <p:cNvGrpSpPr/>
          <p:nvPr/>
        </p:nvGrpSpPr>
        <p:grpSpPr>
          <a:xfrm>
            <a:off x="4838132" y="1173707"/>
            <a:ext cx="1856094" cy="2255293"/>
            <a:chOff x="4838132" y="1173707"/>
            <a:chExt cx="1856094" cy="2255293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66636998-162E-4751-B3C5-68DB8FB0746F}"/>
                </a:ext>
              </a:extLst>
            </p:cNvPr>
            <p:cNvGrpSpPr/>
            <p:nvPr/>
          </p:nvGrpSpPr>
          <p:grpSpPr>
            <a:xfrm>
              <a:off x="4838132" y="1173707"/>
              <a:ext cx="1856094" cy="1071476"/>
              <a:chOff x="4838132" y="1173707"/>
              <a:chExt cx="1856094" cy="1071476"/>
            </a:xfrm>
          </p:grpSpPr>
          <p:sp>
            <p:nvSpPr>
              <p:cNvPr id="7" name="橢圓 6">
                <a:extLst>
                  <a:ext uri="{FF2B5EF4-FFF2-40B4-BE49-F238E27FC236}">
                    <a16:creationId xmlns:a16="http://schemas.microsoft.com/office/drawing/2014/main" id="{B268350B-43C0-4B24-8DCC-023EE1C85F5D}"/>
                  </a:ext>
                </a:extLst>
              </p:cNvPr>
              <p:cNvSpPr/>
              <p:nvPr/>
            </p:nvSpPr>
            <p:spPr>
              <a:xfrm>
                <a:off x="4947313" y="1173707"/>
                <a:ext cx="1637732" cy="1071476"/>
              </a:xfrm>
              <a:prstGeom prst="ellips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9400D315-C3E5-45B8-B5F1-6A2D54BF1430}"/>
                  </a:ext>
                </a:extLst>
              </p:cNvPr>
              <p:cNvSpPr txBox="1"/>
              <p:nvPr/>
            </p:nvSpPr>
            <p:spPr>
              <a:xfrm>
                <a:off x="4838132" y="1228390"/>
                <a:ext cx="18560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schemeClr val="bg1"/>
                    </a:solidFill>
                  </a:rPr>
                  <a:t>Self Evaluation</a:t>
                </a:r>
                <a:endParaRPr lang="zh-TW" altLang="en-US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06850B63-83DA-48CA-A9D6-DBF1A6FDA445}"/>
                </a:ext>
              </a:extLst>
            </p:cNvPr>
            <p:cNvCxnSpPr>
              <a:stCxn id="7" idx="4"/>
            </p:cNvCxnSpPr>
            <p:nvPr/>
          </p:nvCxnSpPr>
          <p:spPr>
            <a:xfrm>
              <a:off x="5766179" y="2245183"/>
              <a:ext cx="0" cy="118381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D42BC2C7-4958-4572-AE1F-8682D4B720A4}"/>
              </a:ext>
            </a:extLst>
          </p:cNvPr>
          <p:cNvGrpSpPr/>
          <p:nvPr/>
        </p:nvGrpSpPr>
        <p:grpSpPr>
          <a:xfrm>
            <a:off x="2479340" y="1064525"/>
            <a:ext cx="2604451" cy="2364475"/>
            <a:chOff x="2479340" y="1064525"/>
            <a:chExt cx="2604451" cy="2364475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733B9728-1E22-4A74-9C8B-DDFBE7F3655D}"/>
                </a:ext>
              </a:extLst>
            </p:cNvPr>
            <p:cNvGrpSpPr/>
            <p:nvPr/>
          </p:nvGrpSpPr>
          <p:grpSpPr>
            <a:xfrm>
              <a:off x="2479340" y="1064525"/>
              <a:ext cx="1525140" cy="957618"/>
              <a:chOff x="2479340" y="1064525"/>
              <a:chExt cx="1525140" cy="957618"/>
            </a:xfrm>
          </p:grpSpPr>
          <p:sp>
            <p:nvSpPr>
              <p:cNvPr id="6" name="橢圓 5">
                <a:extLst>
                  <a:ext uri="{FF2B5EF4-FFF2-40B4-BE49-F238E27FC236}">
                    <a16:creationId xmlns:a16="http://schemas.microsoft.com/office/drawing/2014/main" id="{D7C509BF-D40E-45DF-8853-CF46FFD5CA79}"/>
                  </a:ext>
                </a:extLst>
              </p:cNvPr>
              <p:cNvSpPr/>
              <p:nvPr/>
            </p:nvSpPr>
            <p:spPr>
              <a:xfrm>
                <a:off x="2479340" y="1064525"/>
                <a:ext cx="1525140" cy="957618"/>
              </a:xfrm>
              <a:prstGeom prst="ellips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31839CC-00FE-49DA-9795-3E2AB558CD47}"/>
                  </a:ext>
                </a:extLst>
              </p:cNvPr>
              <p:cNvSpPr txBox="1"/>
              <p:nvPr/>
            </p:nvSpPr>
            <p:spPr>
              <a:xfrm>
                <a:off x="2636295" y="1295695"/>
                <a:ext cx="11532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schemeClr val="bg1"/>
                    </a:solidFill>
                  </a:rPr>
                  <a:t>OSCE</a:t>
                </a:r>
                <a:endParaRPr lang="zh-TW" altLang="en-US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63ABFC31-E68A-4E7F-ABE9-9B01939D83E2}"/>
                </a:ext>
              </a:extLst>
            </p:cNvPr>
            <p:cNvCxnSpPr>
              <a:cxnSpLocks/>
            </p:cNvCxnSpPr>
            <p:nvPr/>
          </p:nvCxnSpPr>
          <p:spPr>
            <a:xfrm>
              <a:off x="3506340" y="2004704"/>
              <a:ext cx="1577451" cy="142429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84536A6E-F045-41A9-BD03-3C86278FB4CE}"/>
              </a:ext>
            </a:extLst>
          </p:cNvPr>
          <p:cNvGrpSpPr/>
          <p:nvPr/>
        </p:nvGrpSpPr>
        <p:grpSpPr>
          <a:xfrm>
            <a:off x="782472" y="2169928"/>
            <a:ext cx="4218294" cy="1699993"/>
            <a:chOff x="782472" y="2169928"/>
            <a:chExt cx="4218294" cy="1699993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225B3FE6-D26B-4617-86FD-5020E1409546}"/>
                </a:ext>
              </a:extLst>
            </p:cNvPr>
            <p:cNvGrpSpPr/>
            <p:nvPr/>
          </p:nvGrpSpPr>
          <p:grpSpPr>
            <a:xfrm>
              <a:off x="782472" y="2169928"/>
              <a:ext cx="2299647" cy="1403233"/>
              <a:chOff x="2081284" y="4390242"/>
              <a:chExt cx="2299647" cy="1403233"/>
            </a:xfrm>
          </p:grpSpPr>
          <p:sp>
            <p:nvSpPr>
              <p:cNvPr id="12" name="橢圓 11">
                <a:extLst>
                  <a:ext uri="{FF2B5EF4-FFF2-40B4-BE49-F238E27FC236}">
                    <a16:creationId xmlns:a16="http://schemas.microsoft.com/office/drawing/2014/main" id="{8916BD2F-1A17-457A-BD57-41374C6DD6D0}"/>
                  </a:ext>
                </a:extLst>
              </p:cNvPr>
              <p:cNvSpPr/>
              <p:nvPr/>
            </p:nvSpPr>
            <p:spPr>
              <a:xfrm>
                <a:off x="2081284" y="4390242"/>
                <a:ext cx="2299647" cy="1403233"/>
              </a:xfrm>
              <a:prstGeom prst="ellips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0B8EFB7-63FF-49F0-ACA9-CCBA39D2D4B2}"/>
                  </a:ext>
                </a:extLst>
              </p:cNvPr>
              <p:cNvSpPr txBox="1"/>
              <p:nvPr/>
            </p:nvSpPr>
            <p:spPr>
              <a:xfrm>
                <a:off x="2252734" y="4461630"/>
                <a:ext cx="19203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schemeClr val="bg1"/>
                    </a:solidFill>
                  </a:rPr>
                  <a:t>Clinic Workplace Evaluation</a:t>
                </a:r>
                <a:endParaRPr lang="zh-TW" altLang="en-US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4A0471C4-A6CF-44B1-BEEE-E9F329D1EB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5727" y="3051064"/>
              <a:ext cx="1955039" cy="8188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6D2E3BAF-D5ED-40B8-BBF5-9EC45A437C01}"/>
              </a:ext>
            </a:extLst>
          </p:cNvPr>
          <p:cNvGrpSpPr/>
          <p:nvPr/>
        </p:nvGrpSpPr>
        <p:grpSpPr>
          <a:xfrm>
            <a:off x="2552128" y="4633415"/>
            <a:ext cx="2448638" cy="1138064"/>
            <a:chOff x="2552128" y="4633415"/>
            <a:chExt cx="2448638" cy="1138064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C4EDE9F-759C-45FA-8EA8-B39339F7502B}"/>
                </a:ext>
              </a:extLst>
            </p:cNvPr>
            <p:cNvGrpSpPr/>
            <p:nvPr/>
          </p:nvGrpSpPr>
          <p:grpSpPr>
            <a:xfrm>
              <a:off x="2552128" y="5061795"/>
              <a:ext cx="1153236" cy="709684"/>
              <a:chOff x="1864053" y="3411813"/>
              <a:chExt cx="1153236" cy="709684"/>
            </a:xfrm>
          </p:grpSpPr>
          <p:sp>
            <p:nvSpPr>
              <p:cNvPr id="9" name="橢圓 8">
                <a:extLst>
                  <a:ext uri="{FF2B5EF4-FFF2-40B4-BE49-F238E27FC236}">
                    <a16:creationId xmlns:a16="http://schemas.microsoft.com/office/drawing/2014/main" id="{764AA438-FFE0-4B40-BF18-D3B846AA1245}"/>
                  </a:ext>
                </a:extLst>
              </p:cNvPr>
              <p:cNvSpPr/>
              <p:nvPr/>
            </p:nvSpPr>
            <p:spPr>
              <a:xfrm>
                <a:off x="1864053" y="3411813"/>
                <a:ext cx="1153236" cy="709684"/>
              </a:xfrm>
              <a:prstGeom prst="ellips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17C7A51F-46AB-4F83-AE92-88E9D70D146A}"/>
                  </a:ext>
                </a:extLst>
              </p:cNvPr>
              <p:cNvSpPr txBox="1"/>
              <p:nvPr/>
            </p:nvSpPr>
            <p:spPr>
              <a:xfrm>
                <a:off x="2001675" y="3534644"/>
                <a:ext cx="8700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 err="1">
                    <a:solidFill>
                      <a:schemeClr val="bg1"/>
                    </a:solidFill>
                  </a:rPr>
                  <a:t>CbD</a:t>
                </a:r>
                <a:endParaRPr lang="zh-TW" altLang="en-US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A49E8C50-59C0-471E-9F11-85918C9AC51B}"/>
                </a:ext>
              </a:extLst>
            </p:cNvPr>
            <p:cNvCxnSpPr>
              <a:stCxn id="9" idx="6"/>
            </p:cNvCxnSpPr>
            <p:nvPr/>
          </p:nvCxnSpPr>
          <p:spPr>
            <a:xfrm flipV="1">
              <a:off x="3705364" y="4633415"/>
              <a:ext cx="1295402" cy="78322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B6FB2752-0B03-4859-9485-42AD7450EB51}"/>
              </a:ext>
            </a:extLst>
          </p:cNvPr>
          <p:cNvGrpSpPr/>
          <p:nvPr/>
        </p:nvGrpSpPr>
        <p:grpSpPr>
          <a:xfrm>
            <a:off x="7191231" y="2285870"/>
            <a:ext cx="3877103" cy="1835628"/>
            <a:chOff x="7191231" y="2285870"/>
            <a:chExt cx="3877103" cy="1835628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13DE15E4-ACCE-4B29-8469-BACE6D883290}"/>
                </a:ext>
              </a:extLst>
            </p:cNvPr>
            <p:cNvGrpSpPr/>
            <p:nvPr/>
          </p:nvGrpSpPr>
          <p:grpSpPr>
            <a:xfrm>
              <a:off x="9084857" y="2285870"/>
              <a:ext cx="1983477" cy="830998"/>
              <a:chOff x="9084857" y="2285870"/>
              <a:chExt cx="1983477" cy="830998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DEF5769F-7C5B-4F1B-951C-CE8C61742DB4}"/>
                  </a:ext>
                </a:extLst>
              </p:cNvPr>
              <p:cNvSpPr/>
              <p:nvPr/>
            </p:nvSpPr>
            <p:spPr>
              <a:xfrm>
                <a:off x="9084857" y="2285870"/>
                <a:ext cx="1646834" cy="830998"/>
              </a:xfrm>
              <a:prstGeom prst="ellips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C86BAFC0-F338-46A7-B9C9-CFAEA472E8BD}"/>
                  </a:ext>
                </a:extLst>
              </p:cNvPr>
              <p:cNvSpPr txBox="1"/>
              <p:nvPr/>
            </p:nvSpPr>
            <p:spPr>
              <a:xfrm>
                <a:off x="9198590" y="2439758"/>
                <a:ext cx="18697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>
                    <a:solidFill>
                      <a:schemeClr val="bg1"/>
                    </a:solidFill>
                  </a:rPr>
                  <a:t>Mini-CEX</a:t>
                </a:r>
                <a:endParaRPr lang="zh-TW" altLang="en-US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4115556B-8CD3-46AC-A1F0-BE5AEA234E65}"/>
                </a:ext>
              </a:extLst>
            </p:cNvPr>
            <p:cNvCxnSpPr>
              <a:cxnSpLocks/>
              <a:endCxn id="3" idx="3"/>
            </p:cNvCxnSpPr>
            <p:nvPr/>
          </p:nvCxnSpPr>
          <p:spPr>
            <a:xfrm flipH="1">
              <a:off x="7191231" y="2815230"/>
              <a:ext cx="1893626" cy="130626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8A4BC129-A360-4CE6-9B62-D5812D3868B0}"/>
              </a:ext>
            </a:extLst>
          </p:cNvPr>
          <p:cNvGrpSpPr/>
          <p:nvPr/>
        </p:nvGrpSpPr>
        <p:grpSpPr>
          <a:xfrm>
            <a:off x="7191231" y="4278518"/>
            <a:ext cx="2925176" cy="1070953"/>
            <a:chOff x="7191231" y="4278518"/>
            <a:chExt cx="2925176" cy="1070953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4AB4862F-740C-4B40-A7C1-72DED585E546}"/>
                </a:ext>
              </a:extLst>
            </p:cNvPr>
            <p:cNvGrpSpPr/>
            <p:nvPr/>
          </p:nvGrpSpPr>
          <p:grpSpPr>
            <a:xfrm>
              <a:off x="8449097" y="4278518"/>
              <a:ext cx="1667310" cy="1070953"/>
              <a:chOff x="8143157" y="3923730"/>
              <a:chExt cx="1667310" cy="1070953"/>
            </a:xfrm>
          </p:grpSpPr>
          <p:sp>
            <p:nvSpPr>
              <p:cNvPr id="10" name="橢圓 9">
                <a:extLst>
                  <a:ext uri="{FF2B5EF4-FFF2-40B4-BE49-F238E27FC236}">
                    <a16:creationId xmlns:a16="http://schemas.microsoft.com/office/drawing/2014/main" id="{DE8C3FC8-65B6-4EA1-AC98-0575037AFE94}"/>
                  </a:ext>
                </a:extLst>
              </p:cNvPr>
              <p:cNvSpPr/>
              <p:nvPr/>
            </p:nvSpPr>
            <p:spPr>
              <a:xfrm>
                <a:off x="8163633" y="3923730"/>
                <a:ext cx="1646834" cy="1070953"/>
              </a:xfrm>
              <a:prstGeom prst="ellips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9930617F-B54E-48DD-9CC8-5724D9E12B8C}"/>
                  </a:ext>
                </a:extLst>
              </p:cNvPr>
              <p:cNvSpPr txBox="1"/>
              <p:nvPr/>
            </p:nvSpPr>
            <p:spPr>
              <a:xfrm>
                <a:off x="8143157" y="3923731"/>
                <a:ext cx="164683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schemeClr val="bg1"/>
                    </a:solidFill>
                  </a:rPr>
                  <a:t>Peer Evaluation</a:t>
                </a:r>
                <a:endParaRPr lang="zh-TW" altLang="en-US" sz="2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89BE4B99-1B96-4A7F-9CC3-0F79AD0273A8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 flipV="1">
              <a:off x="7191231" y="4420678"/>
              <a:ext cx="1257866" cy="27334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0A541DAD-6EE0-4411-A3FA-78FFD7501DA0}"/>
              </a:ext>
            </a:extLst>
          </p:cNvPr>
          <p:cNvGrpSpPr/>
          <p:nvPr/>
        </p:nvGrpSpPr>
        <p:grpSpPr>
          <a:xfrm>
            <a:off x="2906411" y="3745912"/>
            <a:ext cx="2094355" cy="709684"/>
            <a:chOff x="2906411" y="3745912"/>
            <a:chExt cx="2094355" cy="709684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2E6AAF6F-53AD-4570-8D12-709DA3995F3C}"/>
                </a:ext>
              </a:extLst>
            </p:cNvPr>
            <p:cNvGrpSpPr/>
            <p:nvPr/>
          </p:nvGrpSpPr>
          <p:grpSpPr>
            <a:xfrm>
              <a:off x="2906411" y="3745912"/>
              <a:ext cx="1180531" cy="709684"/>
              <a:chOff x="2910385" y="2516704"/>
              <a:chExt cx="1180531" cy="709684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0F666286-F57B-4FCD-99AA-E1A4593CA5BF}"/>
                  </a:ext>
                </a:extLst>
              </p:cNvPr>
              <p:cNvSpPr/>
              <p:nvPr/>
            </p:nvSpPr>
            <p:spPr>
              <a:xfrm>
                <a:off x="2910385" y="2516704"/>
                <a:ext cx="1153236" cy="709684"/>
              </a:xfrm>
              <a:prstGeom prst="ellipse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44D48B8-1648-4F46-93DC-6D1E9DCE8E4C}"/>
                  </a:ext>
                </a:extLst>
              </p:cNvPr>
              <p:cNvSpPr txBox="1"/>
              <p:nvPr/>
            </p:nvSpPr>
            <p:spPr>
              <a:xfrm>
                <a:off x="3128749" y="2640713"/>
                <a:ext cx="962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>
                    <a:solidFill>
                      <a:schemeClr val="bg1"/>
                    </a:solidFill>
                  </a:rPr>
                  <a:t>360</a:t>
                </a:r>
                <a:r>
                  <a:rPr lang="en-US" altLang="zh-TW" sz="2400" baseline="30000" dirty="0">
                    <a:solidFill>
                      <a:schemeClr val="bg1"/>
                    </a:solidFill>
                  </a:rPr>
                  <a:t>0</a:t>
                </a:r>
                <a:endParaRPr lang="zh-TW" altLang="en-US" sz="2400" baseline="30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62C15AB5-238F-47FF-94DE-8F30BB512439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4086942" y="4100754"/>
              <a:ext cx="913824" cy="17776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投影片編號版面配置區 29">
            <a:extLst>
              <a:ext uri="{FF2B5EF4-FFF2-40B4-BE49-F238E27FC236}">
                <a16:creationId xmlns:a16="http://schemas.microsoft.com/office/drawing/2014/main" id="{932FC479-642B-4680-9724-4A38655B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131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15F6A464-33BD-4DB0-B7FD-14CD3E922A77}"/>
              </a:ext>
            </a:extLst>
          </p:cNvPr>
          <p:cNvSpPr/>
          <p:nvPr/>
        </p:nvSpPr>
        <p:spPr>
          <a:xfrm>
            <a:off x="1235122" y="1835954"/>
            <a:ext cx="1809003" cy="8520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F8690E-F4E5-446E-8C25-957EF34D2806}"/>
              </a:ext>
            </a:extLst>
          </p:cNvPr>
          <p:cNvSpPr txBox="1"/>
          <p:nvPr/>
        </p:nvSpPr>
        <p:spPr>
          <a:xfrm>
            <a:off x="1298453" y="1992733"/>
            <a:ext cx="167405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CCC</a:t>
            </a:r>
            <a:r>
              <a:rPr lang="zh-TW" altLang="en-US" sz="2800" dirty="0"/>
              <a:t>成員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AA50BCC-500A-4430-A3F9-1F44FFCDA179}"/>
              </a:ext>
            </a:extLst>
          </p:cNvPr>
          <p:cNvSpPr/>
          <p:nvPr/>
        </p:nvSpPr>
        <p:spPr>
          <a:xfrm>
            <a:off x="3904221" y="1820677"/>
            <a:ext cx="2523406" cy="8520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42250E-C93A-4F60-80C9-B38E22C86934}"/>
              </a:ext>
            </a:extLst>
          </p:cNvPr>
          <p:cNvSpPr txBox="1"/>
          <p:nvPr/>
        </p:nvSpPr>
        <p:spPr>
          <a:xfrm>
            <a:off x="3975841" y="1996805"/>
            <a:ext cx="2400560" cy="5232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相關師培訓練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2679D4A-E4C7-4425-8909-A5F1C45DB4F4}"/>
              </a:ext>
            </a:extLst>
          </p:cNvPr>
          <p:cNvSpPr/>
          <p:nvPr/>
        </p:nvSpPr>
        <p:spPr>
          <a:xfrm>
            <a:off x="7222654" y="1341206"/>
            <a:ext cx="2624205" cy="18682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795A4B2-E7B5-4DFC-834B-C0CD6487D380}"/>
              </a:ext>
            </a:extLst>
          </p:cNvPr>
          <p:cNvSpPr txBox="1"/>
          <p:nvPr/>
        </p:nvSpPr>
        <p:spPr>
          <a:xfrm>
            <a:off x="4353602" y="3619445"/>
            <a:ext cx="417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2060"/>
                </a:solidFill>
              </a:rPr>
              <a:t>Shared Mental Model</a:t>
            </a:r>
            <a:endParaRPr lang="zh-TW" alt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0F05799-10F5-4BBA-988F-90AE96588657}"/>
              </a:ext>
            </a:extLst>
          </p:cNvPr>
          <p:cNvSpPr/>
          <p:nvPr/>
        </p:nvSpPr>
        <p:spPr>
          <a:xfrm>
            <a:off x="7368224" y="4797293"/>
            <a:ext cx="2272146" cy="1066800"/>
          </a:xfrm>
          <a:prstGeom prst="roundRect">
            <a:avLst/>
          </a:prstGeom>
          <a:solidFill>
            <a:srgbClr val="FF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2D70A9B-3FCE-4D69-90E8-CF42F54EAF7B}"/>
              </a:ext>
            </a:extLst>
          </p:cNvPr>
          <p:cNvSpPr txBox="1"/>
          <p:nvPr/>
        </p:nvSpPr>
        <p:spPr>
          <a:xfrm>
            <a:off x="7531909" y="5041979"/>
            <a:ext cx="278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總結性評核</a:t>
            </a:r>
          </a:p>
        </p:txBody>
      </p:sp>
      <p:sp>
        <p:nvSpPr>
          <p:cNvPr id="5" name="箭號: 向下 4">
            <a:extLst>
              <a:ext uri="{FF2B5EF4-FFF2-40B4-BE49-F238E27FC236}">
                <a16:creationId xmlns:a16="http://schemas.microsoft.com/office/drawing/2014/main" id="{0DDFEEE7-AE5A-4783-807B-6EF50FDD61AF}"/>
              </a:ext>
            </a:extLst>
          </p:cNvPr>
          <p:cNvSpPr/>
          <p:nvPr/>
        </p:nvSpPr>
        <p:spPr>
          <a:xfrm>
            <a:off x="8255551" y="3209502"/>
            <a:ext cx="518614" cy="15744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30CAC81D-E9C1-4178-981B-2B434522D3D8}"/>
              </a:ext>
            </a:extLst>
          </p:cNvPr>
          <p:cNvSpPr/>
          <p:nvPr/>
        </p:nvSpPr>
        <p:spPr>
          <a:xfrm>
            <a:off x="3050689" y="2170370"/>
            <a:ext cx="835134" cy="2357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07996D55-5F28-43D2-881B-F7DE3FBC5F8C}"/>
              </a:ext>
            </a:extLst>
          </p:cNvPr>
          <p:cNvSpPr/>
          <p:nvPr/>
        </p:nvSpPr>
        <p:spPr>
          <a:xfrm>
            <a:off x="6443467" y="2173594"/>
            <a:ext cx="785917" cy="2357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E00BF21-FC48-4491-824C-CB7530392C66}"/>
              </a:ext>
            </a:extLst>
          </p:cNvPr>
          <p:cNvSpPr txBox="1"/>
          <p:nvPr/>
        </p:nvSpPr>
        <p:spPr>
          <a:xfrm>
            <a:off x="7245223" y="1380298"/>
            <a:ext cx="2585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/>
              <a:t>臨床照護</a:t>
            </a:r>
            <a:endParaRPr lang="en-US" altLang="zh-TW" sz="2800" dirty="0"/>
          </a:p>
          <a:p>
            <a:pPr algn="ctr"/>
            <a:r>
              <a:rPr lang="zh-TW" altLang="en-US" sz="2800" dirty="0"/>
              <a:t>教學活動</a:t>
            </a:r>
            <a:endParaRPr lang="en-US" altLang="zh-TW" sz="2800" dirty="0"/>
          </a:p>
          <a:p>
            <a:pPr algn="ctr"/>
            <a:r>
              <a:rPr lang="zh-TW" altLang="en-US" sz="2800" dirty="0"/>
              <a:t>學習歷程</a:t>
            </a:r>
            <a:endParaRPr lang="en-US" altLang="zh-TW" sz="2800" dirty="0"/>
          </a:p>
          <a:p>
            <a:pPr algn="ctr"/>
            <a:r>
              <a:rPr lang="zh-TW" altLang="en-US" sz="2800" dirty="0"/>
              <a:t>多元評量紀錄</a:t>
            </a:r>
          </a:p>
        </p:txBody>
      </p:sp>
      <p:pic>
        <p:nvPicPr>
          <p:cNvPr id="22" name="Picture 2" descr="Team Mental Models &amp; Visual Thinking - Play Prelude">
            <a:extLst>
              <a:ext uri="{FF2B5EF4-FFF2-40B4-BE49-F238E27FC236}">
                <a16:creationId xmlns:a16="http://schemas.microsoft.com/office/drawing/2014/main" id="{A9F49961-46C0-4547-BD95-C0499CDD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63" y="3196180"/>
            <a:ext cx="3337839" cy="34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CA7159-7D90-4F45-B0F4-E33DCECF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4644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F1124B4-96E6-479D-96FF-415A664EF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305"/>
          <a:stretch/>
        </p:blipFill>
        <p:spPr>
          <a:xfrm>
            <a:off x="7461870" y="2456892"/>
            <a:ext cx="3763413" cy="332975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5FF55AD-8F4C-4301-B0C7-9BF6E2C37F49}"/>
              </a:ext>
            </a:extLst>
          </p:cNvPr>
          <p:cNvSpPr txBox="1"/>
          <p:nvPr/>
        </p:nvSpPr>
        <p:spPr>
          <a:xfrm>
            <a:off x="1248770" y="1023580"/>
            <a:ext cx="4688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/>
              <a:t>Components of a “CBME” Curriculum</a:t>
            </a:r>
            <a:endParaRPr lang="zh-TW" altLang="en-US" sz="4800" b="1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8492352-A6F2-494C-BB66-C0C84A6F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745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7C5154-EE26-4A26-AC9B-AE78CECC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961"/>
            <a:ext cx="10515600" cy="1325563"/>
          </a:xfrm>
        </p:spPr>
        <p:txBody>
          <a:bodyPr/>
          <a:lstStyle/>
          <a:p>
            <a:r>
              <a:rPr lang="en-US" altLang="zh-TW" dirty="0"/>
              <a:t>1. Outcomes Defined as Competencies</a:t>
            </a:r>
            <a:br>
              <a:rPr lang="en-US" altLang="zh-TW" dirty="0"/>
            </a:br>
            <a:r>
              <a:rPr lang="en-US" altLang="zh-TW" dirty="0"/>
              <a:t>    </a:t>
            </a:r>
            <a:r>
              <a:rPr lang="zh-TW" altLang="en-US" dirty="0">
                <a:solidFill>
                  <a:srgbClr val="0033CC"/>
                </a:solidFill>
              </a:rPr>
              <a:t>以</a:t>
            </a:r>
            <a:r>
              <a:rPr lang="en-US" altLang="zh-TW" dirty="0">
                <a:solidFill>
                  <a:srgbClr val="0033CC"/>
                </a:solidFill>
              </a:rPr>
              <a:t>”</a:t>
            </a:r>
            <a:r>
              <a:rPr lang="zh-TW" altLang="en-US" dirty="0">
                <a:solidFill>
                  <a:srgbClr val="0033CC"/>
                </a:solidFill>
              </a:rPr>
              <a:t>能力</a:t>
            </a:r>
            <a:r>
              <a:rPr lang="en-US" altLang="zh-TW" dirty="0">
                <a:solidFill>
                  <a:srgbClr val="0033CC"/>
                </a:solidFill>
              </a:rPr>
              <a:t>”</a:t>
            </a:r>
            <a:r>
              <a:rPr lang="zh-TW" altLang="en-US" dirty="0">
                <a:solidFill>
                  <a:srgbClr val="0033CC"/>
                </a:solidFill>
              </a:rPr>
              <a:t>設計</a:t>
            </a:r>
            <a:r>
              <a:rPr lang="en-US" altLang="zh-TW" dirty="0">
                <a:solidFill>
                  <a:srgbClr val="0033CC"/>
                </a:solidFill>
              </a:rPr>
              <a:t>outcomes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E27D0D-D564-41F6-860A-500EA06A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6471"/>
            <a:ext cx="10515600" cy="3870491"/>
          </a:xfrm>
        </p:spPr>
        <p:txBody>
          <a:bodyPr/>
          <a:lstStyle/>
          <a:p>
            <a:r>
              <a:rPr lang="en-US" altLang="zh-TW" dirty="0"/>
              <a:t>Carefully chosen abilities for those who successfully complete the curriculum</a:t>
            </a:r>
          </a:p>
          <a:p>
            <a:r>
              <a:rPr lang="en-US" altLang="zh-TW" dirty="0"/>
              <a:t>Observable</a:t>
            </a:r>
          </a:p>
          <a:p>
            <a:r>
              <a:rPr lang="en-US" altLang="zh-TW" dirty="0"/>
              <a:t>Practical</a:t>
            </a:r>
          </a:p>
          <a:p>
            <a:r>
              <a:rPr lang="en-US" altLang="zh-TW" dirty="0"/>
              <a:t>Relevant to practice expertise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6D840E8-A48B-4CEA-9914-3A53D4F66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35216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490218F-96CA-45E9-9621-AB747AD2D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29" y="114481"/>
            <a:ext cx="11775189" cy="662069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733B445-2B32-4C27-ADD7-427F1BC66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A97570A-CF15-4D9A-B500-8643153822F4}"/>
              </a:ext>
            </a:extLst>
          </p:cNvPr>
          <p:cNvSpPr txBox="1"/>
          <p:nvPr/>
        </p:nvSpPr>
        <p:spPr>
          <a:xfrm>
            <a:off x="852986" y="5001906"/>
            <a:ext cx="354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0033CC"/>
                </a:solidFill>
              </a:rPr>
              <a:t>課程進階性</a:t>
            </a:r>
          </a:p>
        </p:txBody>
      </p:sp>
    </p:spTree>
    <p:extLst>
      <p:ext uri="{BB962C8B-B14F-4D97-AF65-F5344CB8AC3E}">
        <p14:creationId xmlns:p14="http://schemas.microsoft.com/office/powerpoint/2010/main" val="209279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C6507BD-E810-4581-B6B8-5C993EF0E3F9}"/>
              </a:ext>
            </a:extLst>
          </p:cNvPr>
          <p:cNvSpPr txBox="1"/>
          <p:nvPr/>
        </p:nvSpPr>
        <p:spPr>
          <a:xfrm>
            <a:off x="1366482" y="2651976"/>
            <a:ext cx="9459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/>
              <a:t>The Rising Tide of CBME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CB59F1-5CCE-4506-94DF-3A2F6CF3A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9" b="89700" l="9324" r="89977">
                        <a14:foregroundMark x1="52214" y1="9013" x2="52214" y2="9013"/>
                        <a14:foregroundMark x1="50816" y1="7082" x2="50816" y2="7082"/>
                        <a14:foregroundMark x1="49650" y1="6009" x2="49650" y2="6009"/>
                        <a14:foregroundMark x1="68531" y1="37124" x2="68531" y2="37124"/>
                        <a14:foregroundMark x1="70396" y1="36910" x2="70396" y2="36910"/>
                        <a14:foregroundMark x1="68998" y1="36266" x2="68998" y2="36266"/>
                        <a14:foregroundMark x1="71096" y1="36695" x2="71096" y2="36695"/>
                        <a14:foregroundMark x1="72028" y1="36481" x2="72028" y2="36481"/>
                      </a14:backgroundRemoval>
                    </a14:imgEffect>
                  </a14:imgLayer>
                </a14:imgProps>
              </a:ext>
            </a:extLst>
          </a:blip>
          <a:srcRect l="10678" r="16068" b="14817"/>
          <a:stretch/>
        </p:blipFill>
        <p:spPr>
          <a:xfrm>
            <a:off x="0" y="4754835"/>
            <a:ext cx="1665027" cy="210316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30770BC-15E8-4124-8B06-167C48133B53}"/>
              </a:ext>
            </a:extLst>
          </p:cNvPr>
          <p:cNvSpPr txBox="1"/>
          <p:nvPr/>
        </p:nvSpPr>
        <p:spPr>
          <a:xfrm>
            <a:off x="9764974" y="218364"/>
            <a:ext cx="193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002BB4"/>
                </a:solidFill>
              </a:rPr>
              <a:t>CBME Era</a:t>
            </a:r>
            <a:endParaRPr lang="zh-TW" altLang="en-US" sz="2800" b="1" dirty="0">
              <a:solidFill>
                <a:srgbClr val="002BB4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C99D3CF-9DD1-4E06-8944-4191090C1DEC}"/>
              </a:ext>
            </a:extLst>
          </p:cNvPr>
          <p:cNvSpPr txBox="1"/>
          <p:nvPr/>
        </p:nvSpPr>
        <p:spPr>
          <a:xfrm>
            <a:off x="3166281" y="3739486"/>
            <a:ext cx="3555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WHY CBME?</a:t>
            </a:r>
            <a:endParaRPr lang="zh-TW" altLang="en-US" sz="4400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93AA12F-DCE2-477B-98B1-C8FB16C8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00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F913F3-014E-441F-A772-FB3C84CC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06" y="2016505"/>
            <a:ext cx="6825017" cy="1729805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3. Tailored sequence of learning experiences</a:t>
            </a:r>
            <a:br>
              <a:rPr lang="en-US" altLang="zh-TW" dirty="0"/>
            </a:br>
            <a:r>
              <a:rPr lang="en-US" altLang="zh-TW" dirty="0"/>
              <a:t>    </a:t>
            </a:r>
            <a:r>
              <a:rPr lang="zh-TW" altLang="en-US" dirty="0">
                <a:solidFill>
                  <a:srgbClr val="0033CC"/>
                </a:solidFill>
              </a:rPr>
              <a:t>過程個別化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6B5F67-D523-4169-94F1-BD24E041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239" y="2450283"/>
            <a:ext cx="2979761" cy="4264415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6C4154-7981-402F-B407-7CFF91B3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806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38B812-72EE-4C29-949F-2AD74F0AB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2" y="447728"/>
            <a:ext cx="10868029" cy="596254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2B29022-33E2-46DF-9FAA-E8DF13DF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E829C3F-88B7-4DC4-A2EF-293DC38507F2}"/>
              </a:ext>
            </a:extLst>
          </p:cNvPr>
          <p:cNvSpPr txBox="1"/>
          <p:nvPr/>
        </p:nvSpPr>
        <p:spPr>
          <a:xfrm>
            <a:off x="6457667" y="1758075"/>
            <a:ext cx="505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33CC"/>
                </a:solidFill>
              </a:rPr>
              <a:t>以能力為目標的教學</a:t>
            </a:r>
          </a:p>
        </p:txBody>
      </p:sp>
    </p:spTree>
    <p:extLst>
      <p:ext uri="{BB962C8B-B14F-4D97-AF65-F5344CB8AC3E}">
        <p14:creationId xmlns:p14="http://schemas.microsoft.com/office/powerpoint/2010/main" val="2642629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E94DF9-8ABE-4EBD-B4F8-2653F0857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17" y="377918"/>
            <a:ext cx="7180996" cy="1730661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5. Programmatic Assessment that Promotes Learning</a:t>
            </a:r>
            <a:br>
              <a:rPr lang="en-US" altLang="zh-TW" dirty="0"/>
            </a:br>
            <a:r>
              <a:rPr lang="zh-TW" altLang="en-US" dirty="0">
                <a:solidFill>
                  <a:srgbClr val="0033CC"/>
                </a:solidFill>
              </a:rPr>
              <a:t>計畫性的評估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46A82A-B72A-41A1-95B2-83F76BA14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314" y="2606723"/>
            <a:ext cx="5181600" cy="3581388"/>
          </a:xfrm>
        </p:spPr>
        <p:txBody>
          <a:bodyPr>
            <a:normAutofit/>
          </a:bodyPr>
          <a:lstStyle/>
          <a:p>
            <a:r>
              <a:rPr lang="en-US" altLang="zh-TW" dirty="0"/>
              <a:t>Emphasis on workplace observation</a:t>
            </a:r>
          </a:p>
          <a:p>
            <a:r>
              <a:rPr lang="en-US" altLang="zh-TW" dirty="0"/>
              <a:t>Focused on tasks performed</a:t>
            </a:r>
          </a:p>
          <a:p>
            <a:r>
              <a:rPr lang="en-US" altLang="zh-TW" dirty="0"/>
              <a:t>Multiple observers</a:t>
            </a:r>
          </a:p>
          <a:p>
            <a:r>
              <a:rPr lang="en-US" altLang="zh-TW" dirty="0"/>
              <a:t>Multiple methods</a:t>
            </a:r>
          </a:p>
          <a:p>
            <a:r>
              <a:rPr lang="en-US" altLang="zh-TW" dirty="0"/>
              <a:t>Entrustment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6F81E7-6A3D-4EC5-B52F-F9E065DC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131" y="1040700"/>
            <a:ext cx="3195555" cy="28134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E3205F-C05E-4736-ACDC-78B9FBA08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340" y="4012442"/>
            <a:ext cx="3991710" cy="2480433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0B06AA0-00CF-4D41-8835-928A9F72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5956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24A4CA7-FC56-4DF5-AE3A-95CC32E5C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12" y="317310"/>
            <a:ext cx="11389688" cy="6223379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9A52848-4E82-461A-BE29-6469DFA8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53</a:t>
            </a:fld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22505352-CC2C-4924-977F-234AA4102F9E}"/>
              </a:ext>
            </a:extLst>
          </p:cNvPr>
          <p:cNvGrpSpPr/>
          <p:nvPr/>
        </p:nvGrpSpPr>
        <p:grpSpPr>
          <a:xfrm>
            <a:off x="649214" y="3951027"/>
            <a:ext cx="6621125" cy="1392072"/>
            <a:chOff x="662862" y="4162567"/>
            <a:chExt cx="6621125" cy="1392072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3C634AC0-21CA-490D-A0F1-CD529F9329CD}"/>
                </a:ext>
              </a:extLst>
            </p:cNvPr>
            <p:cNvGrpSpPr/>
            <p:nvPr/>
          </p:nvGrpSpPr>
          <p:grpSpPr>
            <a:xfrm>
              <a:off x="662862" y="4394578"/>
              <a:ext cx="6621125" cy="954107"/>
              <a:chOff x="662862" y="4394578"/>
              <a:chExt cx="6621125" cy="954107"/>
            </a:xfrm>
          </p:grpSpPr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793E5966-DB07-4BDF-AB45-748FB190FDCF}"/>
                  </a:ext>
                </a:extLst>
              </p:cNvPr>
              <p:cNvSpPr txBox="1"/>
              <p:nvPr/>
            </p:nvSpPr>
            <p:spPr>
              <a:xfrm>
                <a:off x="662862" y="4394578"/>
                <a:ext cx="300933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Trainer: </a:t>
                </a:r>
                <a:r>
                  <a:rPr lang="zh-TW" altLang="en-US" sz="2800" dirty="0"/>
                  <a:t>師培小組</a:t>
                </a:r>
                <a:endParaRPr lang="en-US" altLang="zh-TW" sz="2800" dirty="0"/>
              </a:p>
              <a:p>
                <a:pPr algn="ctr"/>
                <a:r>
                  <a:rPr lang="en-US" altLang="zh-TW" sz="2800" dirty="0"/>
                  <a:t>(</a:t>
                </a:r>
                <a:r>
                  <a:rPr lang="zh-TW" altLang="en-US" sz="2800" dirty="0"/>
                  <a:t>課程設計者</a:t>
                </a:r>
                <a:r>
                  <a:rPr lang="en-US" altLang="zh-TW" sz="2800" dirty="0"/>
                  <a:t>)</a:t>
                </a:r>
                <a:endParaRPr lang="zh-TW" altLang="en-US" sz="2800" dirty="0"/>
              </a:p>
            </p:txBody>
          </p:sp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E649C50A-B938-4F3C-9309-54DBED67D77A}"/>
                  </a:ext>
                </a:extLst>
              </p:cNvPr>
              <p:cNvSpPr txBox="1"/>
              <p:nvPr/>
            </p:nvSpPr>
            <p:spPr>
              <a:xfrm>
                <a:off x="4274654" y="4546585"/>
                <a:ext cx="30093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Trainees: </a:t>
                </a:r>
                <a:r>
                  <a:rPr lang="zh-TW" altLang="en-US" sz="2800" dirty="0"/>
                  <a:t>臨床教師</a:t>
                </a:r>
              </a:p>
            </p:txBody>
          </p:sp>
          <p:sp>
            <p:nvSpPr>
              <p:cNvPr id="10" name="箭號: 向右 9">
                <a:extLst>
                  <a:ext uri="{FF2B5EF4-FFF2-40B4-BE49-F238E27FC236}">
                    <a16:creationId xmlns:a16="http://schemas.microsoft.com/office/drawing/2014/main" id="{A426C083-C875-4035-B453-DAA1BD0E1CCB}"/>
                  </a:ext>
                </a:extLst>
              </p:cNvPr>
              <p:cNvSpPr/>
              <p:nvPr/>
            </p:nvSpPr>
            <p:spPr>
              <a:xfrm>
                <a:off x="3672194" y="4698592"/>
                <a:ext cx="532263" cy="2192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5CAF584-A757-47B6-88D6-FABF817F329D}"/>
                </a:ext>
              </a:extLst>
            </p:cNvPr>
            <p:cNvSpPr/>
            <p:nvPr/>
          </p:nvSpPr>
          <p:spPr>
            <a:xfrm>
              <a:off x="662862" y="4162567"/>
              <a:ext cx="6621125" cy="1392072"/>
            </a:xfrm>
            <a:prstGeom prst="rect">
              <a:avLst/>
            </a:prstGeom>
            <a:noFill/>
            <a:ln w="571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11" name="資料庫圖表 10">
            <a:extLst>
              <a:ext uri="{FF2B5EF4-FFF2-40B4-BE49-F238E27FC236}">
                <a16:creationId xmlns:a16="http://schemas.microsoft.com/office/drawing/2014/main" id="{99FAF000-2F28-4F93-B7EE-B7CC984494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871898"/>
              </p:ext>
            </p:extLst>
          </p:nvPr>
        </p:nvGraphicFramePr>
        <p:xfrm>
          <a:off x="5622878" y="5746166"/>
          <a:ext cx="6206606" cy="97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7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6FF51D-583C-465C-8879-225C8425C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" y="20505"/>
            <a:ext cx="12171018" cy="681698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ECEB721-99D2-41B6-B9BE-23B485C59371}"/>
              </a:ext>
            </a:extLst>
          </p:cNvPr>
          <p:cNvSpPr/>
          <p:nvPr/>
        </p:nvSpPr>
        <p:spPr>
          <a:xfrm>
            <a:off x="7738281" y="6366681"/>
            <a:ext cx="457200" cy="3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055B5AA-154E-4685-A330-19ABA6C01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0232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3377D8D-314C-4142-8067-DDEEAAF46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620719"/>
              </p:ext>
            </p:extLst>
          </p:nvPr>
        </p:nvGraphicFramePr>
        <p:xfrm>
          <a:off x="2032000" y="1183690"/>
          <a:ext cx="81280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7152871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4860613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師培組別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670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醫學人文組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跨領域訓練組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168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醫學倫理與法律組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臨床技能領域</a:t>
                      </a:r>
                      <a:r>
                        <a:rPr lang="en-US" altLang="zh-TW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(6</a:t>
                      </a:r>
                      <a:r>
                        <a:rPr lang="zh-TW" alt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組</a:t>
                      </a:r>
                      <a:r>
                        <a:rPr lang="en-US" altLang="zh-TW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400" dirty="0">
                        <a:solidFill>
                          <a:srgbClr val="0033CC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468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溝通及輔導教學組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實證醫學中心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684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教學技巧與評估組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醫研論文寫作組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318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PBL </a:t>
                      </a:r>
                      <a:r>
                        <a:rPr lang="zh-TW" altLang="zh-TW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組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醫教論文寫作組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279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病歷寫作教學組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能力導向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(CBME)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8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一般醫學組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數位暨多媒體醫教組</a:t>
                      </a:r>
                      <a:endParaRPr lang="zh-TW" altLang="en-US" sz="24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727630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C5E121F-02CB-423C-95E0-DE37BEA4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83144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A02E2A-B690-4381-9C0A-0AE0CB114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6" y="1514901"/>
            <a:ext cx="9266518" cy="36780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9D84DB7-04E7-45CF-8E31-59F519D8E09C}"/>
              </a:ext>
            </a:extLst>
          </p:cNvPr>
          <p:cNvSpPr txBox="1"/>
          <p:nvPr/>
        </p:nvSpPr>
        <p:spPr>
          <a:xfrm>
            <a:off x="7615450" y="4135272"/>
            <a:ext cx="15080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各組組長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EDBD338-491F-4A72-9D7E-A2CFB07CF7AA}"/>
              </a:ext>
            </a:extLst>
          </p:cNvPr>
          <p:cNvSpPr txBox="1"/>
          <p:nvPr/>
        </p:nvSpPr>
        <p:spPr>
          <a:xfrm>
            <a:off x="5810532" y="4135271"/>
            <a:ext cx="15080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</a:rPr>
              <a:t>(5min/</a:t>
            </a:r>
            <a:r>
              <a:rPr lang="zh-TW" altLang="en-US" sz="2400" dirty="0">
                <a:solidFill>
                  <a:srgbClr val="C00000"/>
                </a:solidFill>
              </a:rPr>
              <a:t>組</a:t>
            </a:r>
            <a:r>
              <a:rPr lang="en-US" altLang="zh-TW" sz="2400" dirty="0">
                <a:solidFill>
                  <a:srgbClr val="C00000"/>
                </a:solidFill>
              </a:rPr>
              <a:t>)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FA0BB6-EAEA-4501-A897-7C043A18DFB9}"/>
              </a:ext>
            </a:extLst>
          </p:cNvPr>
          <p:cNvSpPr/>
          <p:nvPr/>
        </p:nvSpPr>
        <p:spPr>
          <a:xfrm>
            <a:off x="10174406" y="3985146"/>
            <a:ext cx="566382" cy="33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D2B32E-25B7-4453-8096-5A2FFE6B27F2}"/>
              </a:ext>
            </a:extLst>
          </p:cNvPr>
          <p:cNvSpPr/>
          <p:nvPr/>
        </p:nvSpPr>
        <p:spPr>
          <a:xfrm>
            <a:off x="8470710" y="3019567"/>
            <a:ext cx="566382" cy="33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ACEF5F-A3A0-4573-B45F-F637AA2D4394}"/>
              </a:ext>
            </a:extLst>
          </p:cNvPr>
          <p:cNvSpPr/>
          <p:nvPr/>
        </p:nvSpPr>
        <p:spPr>
          <a:xfrm>
            <a:off x="8470710" y="4804012"/>
            <a:ext cx="566382" cy="28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B9AE00F-CF73-4661-BBC9-327BB204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317F788-F407-4F28-812C-8B93F937606D}"/>
              </a:ext>
            </a:extLst>
          </p:cNvPr>
          <p:cNvSpPr/>
          <p:nvPr/>
        </p:nvSpPr>
        <p:spPr>
          <a:xfrm>
            <a:off x="1651856" y="3534770"/>
            <a:ext cx="7526263" cy="165820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44668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DD4B62-E486-4640-B2EB-D70F63036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9E35197-6DB0-4E0A-9A16-5D91BCFA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21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B35AF87-1B4C-43B7-AFD5-7A24F8B5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79" y="202468"/>
            <a:ext cx="9015571" cy="606422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83449B8-1C0D-49D4-A3C9-2A7F8786F9C4}"/>
              </a:ext>
            </a:extLst>
          </p:cNvPr>
          <p:cNvSpPr txBox="1"/>
          <p:nvPr/>
        </p:nvSpPr>
        <p:spPr>
          <a:xfrm>
            <a:off x="4572000" y="621166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 err="1"/>
              <a:t>Frenk</a:t>
            </a:r>
            <a:r>
              <a:rPr lang="en-US" altLang="zh-TW" i="1" dirty="0"/>
              <a:t> J, et al. Health professionals for a new </a:t>
            </a:r>
            <a:r>
              <a:rPr lang="en-US" altLang="zh-TW" i="1" dirty="0" err="1"/>
              <a:t>centry</a:t>
            </a:r>
            <a:r>
              <a:rPr lang="en-US" altLang="zh-TW" i="1" dirty="0"/>
              <a:t>: transforming education to </a:t>
            </a:r>
          </a:p>
          <a:p>
            <a:r>
              <a:rPr lang="en-US" altLang="zh-TW" i="1" dirty="0"/>
              <a:t>strengthen health systems in a interdependent world. Lancet  Commission</a:t>
            </a:r>
            <a:r>
              <a:rPr lang="zh-TW" altLang="en-US" i="1" dirty="0"/>
              <a:t> </a:t>
            </a:r>
            <a:r>
              <a:rPr lang="en-US" altLang="zh-TW" i="1" dirty="0"/>
              <a:t>2010</a:t>
            </a:r>
            <a:endParaRPr lang="zh-TW" altLang="en-US" i="1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AFAD1C5-EBF2-47BC-954E-7AF87B25BD13}"/>
              </a:ext>
            </a:extLst>
          </p:cNvPr>
          <p:cNvCxnSpPr/>
          <p:nvPr/>
        </p:nvCxnSpPr>
        <p:spPr>
          <a:xfrm>
            <a:off x="1402079" y="3234578"/>
            <a:ext cx="9015571" cy="0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7859E584-8310-4968-87F6-8A0B50DB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5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F49B004-42A3-4541-B805-20EFD8F5443F}"/>
              </a:ext>
            </a:extLst>
          </p:cNvPr>
          <p:cNvSpPr txBox="1"/>
          <p:nvPr/>
        </p:nvSpPr>
        <p:spPr>
          <a:xfrm>
            <a:off x="1076842" y="564786"/>
            <a:ext cx="10497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/>
              <a:t>Are </a:t>
            </a:r>
            <a:r>
              <a:rPr lang="en-US" altLang="zh-TW" sz="3600" dirty="0">
                <a:solidFill>
                  <a:srgbClr val="C00000"/>
                </a:solidFill>
              </a:rPr>
              <a:t>case numbers </a:t>
            </a:r>
            <a:r>
              <a:rPr lang="en-US" altLang="zh-TW" sz="3600" dirty="0"/>
              <a:t>a reliable surrogate for competence ?</a:t>
            </a:r>
            <a:endParaRPr lang="zh-TW" altLang="en-US" sz="36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E7BC11E-1F02-4009-B728-E3F8AA071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736" y="2005101"/>
            <a:ext cx="4399129" cy="30415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0EAAE1A-E83B-4265-A5E0-7EC98D610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121" y="2003946"/>
            <a:ext cx="4752476" cy="3041585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A3BA515E-0065-4B27-BBCD-80A897FF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532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learn drive carãçåçæå°çµæ">
            <a:extLst>
              <a:ext uri="{FF2B5EF4-FFF2-40B4-BE49-F238E27FC236}">
                <a16:creationId xmlns:a16="http://schemas.microsoft.com/office/drawing/2014/main" id="{361F2E2D-65E7-4FE5-A99F-FC29393F4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93" y="1609343"/>
            <a:ext cx="4913376" cy="338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1C3D2C1-9484-42C4-AFDE-97DFF7AEA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64" y="1609343"/>
            <a:ext cx="3861741" cy="3381169"/>
          </a:xfrm>
          <a:prstGeom prst="rect">
            <a:avLst/>
          </a:prstGeom>
        </p:spPr>
      </p:pic>
      <p:sp>
        <p:nvSpPr>
          <p:cNvPr id="4" name="向右箭號 5">
            <a:extLst>
              <a:ext uri="{FF2B5EF4-FFF2-40B4-BE49-F238E27FC236}">
                <a16:creationId xmlns:a16="http://schemas.microsoft.com/office/drawing/2014/main" id="{ED78F9B4-A5F9-43E3-A73C-673E3482B840}"/>
              </a:ext>
            </a:extLst>
          </p:cNvPr>
          <p:cNvSpPr/>
          <p:nvPr/>
        </p:nvSpPr>
        <p:spPr>
          <a:xfrm>
            <a:off x="4933697" y="3038856"/>
            <a:ext cx="1670304" cy="780288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5E53381-1FAB-4CC3-AF98-7E887A7FBC66}"/>
              </a:ext>
            </a:extLst>
          </p:cNvPr>
          <p:cNvSpPr txBox="1"/>
          <p:nvPr/>
        </p:nvSpPr>
        <p:spPr>
          <a:xfrm>
            <a:off x="1433565" y="509432"/>
            <a:ext cx="9324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Can you trust the learner to function independently?</a:t>
            </a:r>
            <a:endParaRPr lang="zh-TW" altLang="en-US" sz="32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B825B2D-0AF2-4CA3-B88E-6CBBD9A8DBE8}"/>
              </a:ext>
            </a:extLst>
          </p:cNvPr>
          <p:cNvSpPr txBox="1"/>
          <p:nvPr/>
        </p:nvSpPr>
        <p:spPr>
          <a:xfrm>
            <a:off x="3682018" y="5654879"/>
            <a:ext cx="457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C00000"/>
                </a:solidFill>
              </a:rPr>
              <a:t>License = Qualified?</a:t>
            </a:r>
            <a:endParaRPr lang="zh-TW" alt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2A5727FB-99C5-47DB-B390-8BE39EF7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6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a bag Drawing Cartoon, tea free png | PNGFuel">
            <a:extLst>
              <a:ext uri="{FF2B5EF4-FFF2-40B4-BE49-F238E27FC236}">
                <a16:creationId xmlns:a16="http://schemas.microsoft.com/office/drawing/2014/main" id="{458CBA62-C85F-46E6-AA33-B9F3C5B21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10000" r="90000">
                        <a14:foregroundMark x1="32527" y1="33203" x2="32527" y2="33203"/>
                        <a14:foregroundMark x1="48901" y1="36328" x2="48901" y2="36328"/>
                        <a14:foregroundMark x1="49890" y1="35938" x2="49890" y2="35938"/>
                        <a14:foregroundMark x1="48242" y1="35938" x2="48242" y2="35938"/>
                        <a14:foregroundMark x1="63846" y1="57227" x2="63846" y2="57227"/>
                        <a14:foregroundMark x1="64066" y1="65820" x2="64066" y2="65820"/>
                        <a14:foregroundMark x1="63187" y1="69922" x2="63187" y2="69922"/>
                        <a14:foregroundMark x1="63187" y1="60547" x2="63187" y2="60547"/>
                        <a14:foregroundMark x1="61868" y1="50391" x2="61868" y2="50391"/>
                        <a14:foregroundMark x1="55495" y1="70898" x2="55495" y2="70898"/>
                        <a14:foregroundMark x1="47473" y1="91406" x2="47473" y2="91406"/>
                        <a14:foregroundMark x1="43407" y1="30469" x2="43407" y2="30469"/>
                        <a14:foregroundMark x1="47363" y1="32422" x2="47363" y2="32422"/>
                        <a14:foregroundMark x1="63516" y1="58594" x2="63516" y2="58594"/>
                        <a14:foregroundMark x1="62747" y1="65234" x2="62747" y2="65234"/>
                        <a14:foregroundMark x1="64066" y1="67773" x2="64066" y2="67773"/>
                        <a14:foregroundMark x1="62527" y1="56836" x2="62527" y2="56836"/>
                        <a14:foregroundMark x1="62418" y1="53320" x2="62418" y2="53320"/>
                        <a14:foregroundMark x1="63077" y1="63281" x2="63077" y2="63281"/>
                        <a14:foregroundMark x1="62857" y1="74609" x2="62857" y2="74609"/>
                        <a14:foregroundMark x1="52747" y1="67578" x2="52747" y2="67578"/>
                        <a14:foregroundMark x1="52198" y1="62695" x2="52198" y2="62695"/>
                        <a14:foregroundMark x1="51099" y1="61328" x2="51099" y2="61328"/>
                        <a14:foregroundMark x1="53956" y1="60352" x2="53956" y2="60352"/>
                        <a14:foregroundMark x1="54835" y1="64258" x2="54835" y2="64258"/>
                        <a14:foregroundMark x1="55934" y1="68945" x2="55934" y2="68945"/>
                        <a14:foregroundMark x1="51758" y1="70703" x2="51758" y2="70703"/>
                        <a14:foregroundMark x1="40769" y1="31836" x2="40769" y2="31836"/>
                        <a14:foregroundMark x1="37033" y1="32031" x2="37033" y2="32031"/>
                        <a14:foregroundMark x1="44396" y1="34570" x2="44396" y2="34570"/>
                        <a14:foregroundMark x1="51319" y1="31641" x2="51319" y2="31641"/>
                        <a14:foregroundMark x1="55714" y1="30664" x2="55714" y2="30664"/>
                        <a14:foregroundMark x1="40549" y1="22266" x2="40549" y2="22266"/>
                        <a14:foregroundMark x1="40220" y1="19336" x2="40220" y2="19336"/>
                        <a14:foregroundMark x1="38132" y1="14844" x2="38132" y2="14844"/>
                        <a14:foregroundMark x1="39670" y1="10352" x2="39670" y2="10352"/>
                        <a14:foregroundMark x1="43516" y1="10938" x2="43516" y2="10938"/>
                        <a14:foregroundMark x1="43077" y1="13672" x2="43077" y2="13672"/>
                        <a14:foregroundMark x1="48022" y1="11328" x2="48022" y2="11328"/>
                        <a14:backgroundMark x1="62088" y1="54297" x2="62088" y2="54297"/>
                        <a14:backgroundMark x1="63626" y1="60547" x2="63626" y2="60547"/>
                        <a14:backgroundMark x1="63187" y1="66992" x2="63187" y2="66992"/>
                        <a14:backgroundMark x1="63626" y1="70313" x2="63626" y2="70313"/>
                        <a14:backgroundMark x1="63297" y1="64453" x2="63297" y2="64453"/>
                        <a14:backgroundMark x1="63407" y1="59961" x2="63407" y2="59961"/>
                        <a14:backgroundMark x1="62527" y1="56055" x2="62527" y2="56055"/>
                        <a14:backgroundMark x1="62418" y1="53516" x2="62418" y2="53516"/>
                        <a14:backgroundMark x1="64286" y1="61914" x2="64286" y2="61914"/>
                        <a14:backgroundMark x1="63297" y1="66797" x2="63297" y2="66797"/>
                        <a14:backgroundMark x1="63077" y1="71094" x2="63077" y2="71094"/>
                        <a14:backgroundMark x1="63846" y1="63672" x2="63846" y2="63672"/>
                        <a14:backgroundMark x1="63626" y1="63281" x2="63626" y2="63281"/>
                        <a14:backgroundMark x1="63626" y1="59961" x2="63626" y2="59961"/>
                        <a14:backgroundMark x1="62637" y1="57617" x2="62637" y2="57617"/>
                        <a14:backgroundMark x1="62527" y1="53516" x2="62527" y2="53516"/>
                        <a14:backgroundMark x1="62088" y1="50977" x2="62088" y2="50977"/>
                        <a14:backgroundMark x1="63626" y1="58594" x2="63626" y2="58594"/>
                        <a14:backgroundMark x1="63626" y1="63672" x2="63626" y2="63672"/>
                        <a14:backgroundMark x1="63846" y1="68945" x2="63846" y2="68945"/>
                        <a14:backgroundMark x1="62747" y1="71094" x2="62747" y2="7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73" t="8232" r="29242" b="2216"/>
          <a:stretch/>
        </p:blipFill>
        <p:spPr bwMode="auto">
          <a:xfrm>
            <a:off x="7325266" y="1687814"/>
            <a:ext cx="2792404" cy="327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3A5075C-35F0-45B3-9E05-9A8A32738B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1" b="95641" l="10000" r="90000">
                        <a14:foregroundMark x1="32650" y1="8096" x2="36400" y2="5694"/>
                        <a14:foregroundMark x1="36400" y1="5694" x2="37500" y2="8096"/>
                        <a14:foregroundMark x1="39050" y1="2580" x2="36400" y2="2402"/>
                        <a14:foregroundMark x1="37650" y1="1957" x2="38800" y2="1690"/>
                        <a14:foregroundMark x1="34300" y1="3559" x2="34300" y2="3559"/>
                        <a14:foregroundMark x1="33350" y1="4715" x2="33350" y2="4715"/>
                        <a14:foregroundMark x1="31500" y1="19039" x2="31500" y2="19039"/>
                        <a14:foregroundMark x1="45200" y1="33808" x2="45200" y2="33808"/>
                        <a14:foregroundMark x1="18650" y1="55160" x2="18000" y2="64324"/>
                        <a14:foregroundMark x1="18000" y1="64324" x2="21450" y2="79004"/>
                        <a14:foregroundMark x1="21450" y1="79004" x2="23350" y2="82384"/>
                        <a14:foregroundMark x1="15650" y1="58541" x2="15500" y2="66815"/>
                        <a14:foregroundMark x1="15500" y1="66815" x2="16600" y2="72598"/>
                        <a14:foregroundMark x1="20150" y1="85498" x2="24150" y2="91904"/>
                        <a14:foregroundMark x1="24150" y1="91904" x2="36000" y2="95996"/>
                        <a14:foregroundMark x1="36000" y1="95996" x2="44550" y2="95641"/>
                        <a14:foregroundMark x1="44550" y1="95641" x2="44500" y2="95463"/>
                        <a14:foregroundMark x1="18200" y1="86210" x2="18200" y2="86210"/>
                        <a14:foregroundMark x1="18550" y1="87989" x2="18550" y2="87989"/>
                      </a14:backgroundRemoval>
                    </a14:imgEffect>
                  </a14:imgLayer>
                </a14:imgProps>
              </a:ext>
            </a:extLst>
          </a:blip>
          <a:srcRect l="13702" r="14479"/>
          <a:stretch/>
        </p:blipFill>
        <p:spPr>
          <a:xfrm>
            <a:off x="1040794" y="1245358"/>
            <a:ext cx="4845093" cy="379139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49C0450-A1C5-4B79-99B9-6D84CD894E44}"/>
              </a:ext>
            </a:extLst>
          </p:cNvPr>
          <p:cNvSpPr txBox="1"/>
          <p:nvPr/>
        </p:nvSpPr>
        <p:spPr>
          <a:xfrm>
            <a:off x="2084916" y="5364679"/>
            <a:ext cx="1992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err="1"/>
              <a:t>i</a:t>
            </a:r>
            <a:r>
              <a:rPr lang="en-US" altLang="zh-TW" sz="2800" dirty="0"/>
              <a:t>-Doc model</a:t>
            </a:r>
            <a:endParaRPr lang="zh-TW" altLang="en-US" sz="28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8CF70E6-0ADF-494B-A8B7-D7FA89226D62}"/>
              </a:ext>
            </a:extLst>
          </p:cNvPr>
          <p:cNvSpPr txBox="1"/>
          <p:nvPr/>
        </p:nvSpPr>
        <p:spPr>
          <a:xfrm>
            <a:off x="6851809" y="5364679"/>
            <a:ext cx="367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“Tea-Steeping” model</a:t>
            </a:r>
            <a:endParaRPr lang="zh-TW" altLang="en-US" sz="28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9F60D9-73C9-4332-85F5-25EE3446A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07BC9-3CC4-4C97-9141-B1A542047CC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419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k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2698</TotalTime>
  <Words>1088</Words>
  <Application>Microsoft Office PowerPoint</Application>
  <PresentationFormat>寬螢幕</PresentationFormat>
  <Paragraphs>265</Paragraphs>
  <Slides>57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3" baseType="lpstr">
      <vt:lpstr>Arial</vt:lpstr>
      <vt:lpstr>Bookman Old Style</vt:lpstr>
      <vt:lpstr>Calibri</vt:lpstr>
      <vt:lpstr>Franklin Gothic Book</vt:lpstr>
      <vt:lpstr>Times New Roman</vt:lpstr>
      <vt:lpstr>Office 佈景主題</vt:lpstr>
      <vt:lpstr>應用CBME/Milestones/EPAs 於師培小組 共識工作坊</vt:lpstr>
      <vt:lpstr>PowerPoint 簡報</vt:lpstr>
      <vt:lpstr>CBME的起源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CBME的特色</vt:lpstr>
      <vt:lpstr>PowerPoint 簡報</vt:lpstr>
      <vt:lpstr>What are the abilities needed?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美國AAMC醫師能力架構:13 EPAs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1. Outcomes Defined as Competencies     以”能力”設計outcomes</vt:lpstr>
      <vt:lpstr>PowerPoint 簡報</vt:lpstr>
      <vt:lpstr>3. Tailored sequence of learning experiences     過程個別化</vt:lpstr>
      <vt:lpstr>PowerPoint 簡報</vt:lpstr>
      <vt:lpstr>5. Programmatic Assessment that Promotes Learning 計畫性的評估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應用CBME/EPAs於師培小組 共識工作坊</dc:title>
  <dc:creator>Birdy Pongow</dc:creator>
  <cp:lastModifiedBy>Birdy Pongow</cp:lastModifiedBy>
  <cp:revision>95</cp:revision>
  <dcterms:created xsi:type="dcterms:W3CDTF">2021-02-06T15:32:57Z</dcterms:created>
  <dcterms:modified xsi:type="dcterms:W3CDTF">2021-03-05T00:13:41Z</dcterms:modified>
</cp:coreProperties>
</file>